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4"/>
  </p:notesMasterIdLst>
  <p:sldIdLst>
    <p:sldId id="344" r:id="rId4"/>
    <p:sldId id="342" r:id="rId5"/>
    <p:sldId id="343" r:id="rId6"/>
    <p:sldId id="359" r:id="rId7"/>
    <p:sldId id="360" r:id="rId8"/>
    <p:sldId id="259" r:id="rId9"/>
    <p:sldId id="307" r:id="rId10"/>
    <p:sldId id="365" r:id="rId11"/>
    <p:sldId id="322" r:id="rId12"/>
    <p:sldId id="313" r:id="rId13"/>
    <p:sldId id="355" r:id="rId14"/>
    <p:sldId id="361" r:id="rId15"/>
    <p:sldId id="362" r:id="rId16"/>
    <p:sldId id="368" r:id="rId17"/>
    <p:sldId id="366" r:id="rId18"/>
    <p:sldId id="367" r:id="rId19"/>
    <p:sldId id="369" r:id="rId20"/>
    <p:sldId id="364" r:id="rId21"/>
    <p:sldId id="363" r:id="rId22"/>
    <p:sldId id="31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196" autoAdjust="0"/>
  </p:normalViewPr>
  <p:slideViewPr>
    <p:cSldViewPr snapToGrid="0" showGuides="1">
      <p:cViewPr varScale="1">
        <p:scale>
          <a:sx n="68" d="100"/>
          <a:sy n="68" d="100"/>
        </p:scale>
        <p:origin x="816" y="72"/>
      </p:cViewPr>
      <p:guideLst>
        <p:guide orient="horz" pos="22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9/6/2020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a:extLst>
              <a:ext uri="{FF2B5EF4-FFF2-40B4-BE49-F238E27FC236}">
                <a16:creationId xmlns:a16="http://schemas.microsoft.com/office/drawing/2014/main" id="{EB79AFEE-C350-4996-ACF0-82F8F6C171D6}"/>
              </a:ext>
            </a:extLst>
          </p:cNvPr>
          <p:cNvGrpSpPr/>
          <p:nvPr userDrawn="1"/>
        </p:nvGrpSpPr>
        <p:grpSpPr>
          <a:xfrm>
            <a:off x="6932024" y="1497102"/>
            <a:ext cx="4495596"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19" name="Group 18">
            <a:extLst>
              <a:ext uri="{FF2B5EF4-FFF2-40B4-BE49-F238E27FC236}">
                <a16:creationId xmlns:a16="http://schemas.microsoft.com/office/drawing/2014/main" id="{65B49267-E735-4FC7-83FE-360218A92580}"/>
              </a:ext>
            </a:extLst>
          </p:cNvPr>
          <p:cNvGrpSpPr/>
          <p:nvPr userDrawn="1"/>
        </p:nvGrpSpPr>
        <p:grpSpPr>
          <a:xfrm>
            <a:off x="0" y="5736337"/>
            <a:ext cx="12192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4"/>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3"/>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3" name="Rectangle 5">
            <a:extLst>
              <a:ext uri="{FF2B5EF4-FFF2-40B4-BE49-F238E27FC236}">
                <a16:creationId xmlns:a16="http://schemas.microsoft.com/office/drawing/2014/main" id="{35068011-3E24-404B-997C-ABD66374BC7E}"/>
              </a:ext>
            </a:extLst>
          </p:cNvPr>
          <p:cNvSpPr/>
          <p:nvPr userDrawn="1"/>
        </p:nvSpPr>
        <p:spPr>
          <a:xfrm>
            <a:off x="0" y="4873507"/>
            <a:ext cx="12197796" cy="1988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ounded Rectangle 39">
            <a:extLst>
              <a:ext uri="{FF2B5EF4-FFF2-40B4-BE49-F238E27FC236}">
                <a16:creationId xmlns:a16="http://schemas.microsoft.com/office/drawing/2014/main" id="{772F3716-E45D-42F3-9996-E6174CF372DE}"/>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solidFill>
                <a:schemeClr val="tx1"/>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0" y="4347"/>
            <a:ext cx="12197796" cy="9807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pic>
        <p:nvPicPr>
          <p:cNvPr id="20" name="Picture 2" descr="D:\Fullppt\PNG이미지\핸드폰2.png">
            <a:extLst>
              <a:ext uri="{FF2B5EF4-FFF2-40B4-BE49-F238E27FC236}">
                <a16:creationId xmlns:a16="http://schemas.microsoft.com/office/drawing/2014/main" id="{9B0CC621-4DF9-404F-A15B-72258B48D1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700000">
            <a:off x="579006" y="1506785"/>
            <a:ext cx="3097075" cy="3750496"/>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52337" y="1630206"/>
            <a:ext cx="1786145" cy="27590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4456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1" r:id="rId2"/>
    <p:sldLayoutId id="2147483654" r:id="rId3"/>
    <p:sldLayoutId id="2147483675" r:id="rId4"/>
    <p:sldLayoutId id="2147483676" r:id="rId5"/>
    <p:sldLayoutId id="2147483690" r:id="rId6"/>
    <p:sldLayoutId id="2147483678" r:id="rId7"/>
    <p:sldLayoutId id="2147483680" r:id="rId8"/>
    <p:sldLayoutId id="2147483682" r:id="rId9"/>
    <p:sldLayoutId id="2147483684" r:id="rId10"/>
    <p:sldLayoutId id="2147483685" r:id="rId11"/>
    <p:sldLayoutId id="2147483689"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0" y="4368843"/>
            <a:ext cx="12192000" cy="923330"/>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IOT in Crime Management</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6388">
            <a:extLst>
              <a:ext uri="{FF2B5EF4-FFF2-40B4-BE49-F238E27FC236}">
                <a16:creationId xmlns:a16="http://schemas.microsoft.com/office/drawing/2014/main" id="{CC3B5B32-6829-43AA-B2B5-FD70700A3358}"/>
              </a:ext>
            </a:extLst>
          </p:cNvPr>
          <p:cNvGrpSpPr/>
          <p:nvPr/>
        </p:nvGrpSpPr>
        <p:grpSpPr>
          <a:xfrm flipH="1">
            <a:off x="7682465" y="2857786"/>
            <a:ext cx="1725194" cy="3399320"/>
            <a:chOff x="4362111" y="2245352"/>
            <a:chExt cx="1526744" cy="3008292"/>
          </a:xfrm>
          <a:solidFill>
            <a:schemeClr val="accent2"/>
          </a:solidFill>
        </p:grpSpPr>
        <p:grpSp>
          <p:nvGrpSpPr>
            <p:cNvPr id="19" name="Group 16387">
              <a:extLst>
                <a:ext uri="{FF2B5EF4-FFF2-40B4-BE49-F238E27FC236}">
                  <a16:creationId xmlns:a16="http://schemas.microsoft.com/office/drawing/2014/main" id="{D4125A60-46BA-423B-843B-210BED3E058B}"/>
                </a:ext>
              </a:extLst>
            </p:cNvPr>
            <p:cNvGrpSpPr/>
            <p:nvPr/>
          </p:nvGrpSpPr>
          <p:grpSpPr>
            <a:xfrm rot="5400000">
              <a:off x="3917845" y="4305320"/>
              <a:ext cx="1392590" cy="504058"/>
              <a:chOff x="4572003" y="3491986"/>
              <a:chExt cx="1989414" cy="720077"/>
            </a:xfrm>
            <a:grpFill/>
          </p:grpSpPr>
          <p:sp>
            <p:nvSpPr>
              <p:cNvPr id="36" name="Block Arc 16384">
                <a:extLst>
                  <a:ext uri="{FF2B5EF4-FFF2-40B4-BE49-F238E27FC236}">
                    <a16:creationId xmlns:a16="http://schemas.microsoft.com/office/drawing/2014/main" id="{246A8E51-275A-4AB2-93EC-EDD82334807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7" name="Rectangle 16386">
                <a:extLst>
                  <a:ext uri="{FF2B5EF4-FFF2-40B4-BE49-F238E27FC236}">
                    <a16:creationId xmlns:a16="http://schemas.microsoft.com/office/drawing/2014/main" id="{5C867944-2B4A-40F9-8AC1-EA2F16107E65}"/>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grpSp>
        <p:grpSp>
          <p:nvGrpSpPr>
            <p:cNvPr id="20" name="Group 38">
              <a:extLst>
                <a:ext uri="{FF2B5EF4-FFF2-40B4-BE49-F238E27FC236}">
                  <a16:creationId xmlns:a16="http://schemas.microsoft.com/office/drawing/2014/main" id="{C2508FA4-C2B3-402B-B89A-6B6A735E5774}"/>
                </a:ext>
              </a:extLst>
            </p:cNvPr>
            <p:cNvGrpSpPr/>
            <p:nvPr/>
          </p:nvGrpSpPr>
          <p:grpSpPr>
            <a:xfrm>
              <a:off x="4934247" y="2289861"/>
              <a:ext cx="504056" cy="1260056"/>
              <a:chOff x="4390223" y="2132969"/>
              <a:chExt cx="720080" cy="1800087"/>
            </a:xfrm>
            <a:grpFill/>
          </p:grpSpPr>
          <p:sp>
            <p:nvSpPr>
              <p:cNvPr id="33" name="Block Arc 39">
                <a:extLst>
                  <a:ext uri="{FF2B5EF4-FFF2-40B4-BE49-F238E27FC236}">
                    <a16:creationId xmlns:a16="http://schemas.microsoft.com/office/drawing/2014/main" id="{49F260BC-9A2F-4C1B-8BBC-EDDEEB9566B9}"/>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4" name="Rectangle 40">
                <a:extLst>
                  <a:ext uri="{FF2B5EF4-FFF2-40B4-BE49-F238E27FC236}">
                    <a16:creationId xmlns:a16="http://schemas.microsoft.com/office/drawing/2014/main" id="{F927CCFC-8431-4EA3-BAD6-A54CEA7863C1}"/>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5" name="Rectangle 41">
                <a:extLst>
                  <a:ext uri="{FF2B5EF4-FFF2-40B4-BE49-F238E27FC236}">
                    <a16:creationId xmlns:a16="http://schemas.microsoft.com/office/drawing/2014/main" id="{22DC772C-DFD7-4113-8BBC-BCDA742394BB}"/>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 name="Group 43">
              <a:extLst>
                <a:ext uri="{FF2B5EF4-FFF2-40B4-BE49-F238E27FC236}">
                  <a16:creationId xmlns:a16="http://schemas.microsoft.com/office/drawing/2014/main" id="{0814152D-FD53-4962-A47C-A88E711E26E3}"/>
                </a:ext>
              </a:extLst>
            </p:cNvPr>
            <p:cNvGrpSpPr/>
            <p:nvPr/>
          </p:nvGrpSpPr>
          <p:grpSpPr>
            <a:xfrm flipH="1">
              <a:off x="4591514" y="3112921"/>
              <a:ext cx="851712" cy="830935"/>
              <a:chOff x="4571999" y="2746017"/>
              <a:chExt cx="1216731" cy="1187053"/>
            </a:xfrm>
            <a:grpFill/>
          </p:grpSpPr>
          <p:sp>
            <p:nvSpPr>
              <p:cNvPr id="30" name="Block Arc 44">
                <a:extLst>
                  <a:ext uri="{FF2B5EF4-FFF2-40B4-BE49-F238E27FC236}">
                    <a16:creationId xmlns:a16="http://schemas.microsoft.com/office/drawing/2014/main" id="{CA186C57-E609-4C59-BDDE-BFD9760237C7}"/>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31" name="Rectangle 45">
                <a:extLst>
                  <a:ext uri="{FF2B5EF4-FFF2-40B4-BE49-F238E27FC236}">
                    <a16:creationId xmlns:a16="http://schemas.microsoft.com/office/drawing/2014/main" id="{A43C7FD1-BFBC-48AE-B029-66BC3EA93E4B}"/>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2" name="Rectangle 46">
                <a:extLst>
                  <a:ext uri="{FF2B5EF4-FFF2-40B4-BE49-F238E27FC236}">
                    <a16:creationId xmlns:a16="http://schemas.microsoft.com/office/drawing/2014/main" id="{33C66FF3-4213-49CD-B7B3-45A08ED598E1}"/>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2" name="Group 47">
              <a:extLst>
                <a:ext uri="{FF2B5EF4-FFF2-40B4-BE49-F238E27FC236}">
                  <a16:creationId xmlns:a16="http://schemas.microsoft.com/office/drawing/2014/main" id="{903AA013-EC14-43F2-90A5-DB3B9B4C91C2}"/>
                </a:ext>
              </a:extLst>
            </p:cNvPr>
            <p:cNvGrpSpPr/>
            <p:nvPr/>
          </p:nvGrpSpPr>
          <p:grpSpPr>
            <a:xfrm flipH="1">
              <a:off x="5384799" y="2828071"/>
              <a:ext cx="504056" cy="504057"/>
              <a:chOff x="4419813" y="3212976"/>
              <a:chExt cx="720080" cy="720080"/>
            </a:xfrm>
            <a:grpFill/>
          </p:grpSpPr>
          <p:sp>
            <p:nvSpPr>
              <p:cNvPr id="27" name="Block Arc 48">
                <a:extLst>
                  <a:ext uri="{FF2B5EF4-FFF2-40B4-BE49-F238E27FC236}">
                    <a16:creationId xmlns:a16="http://schemas.microsoft.com/office/drawing/2014/main" id="{AAE367B2-C86E-4C7C-95BA-8B9D2DA22E47}"/>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8" name="Rectangle 49">
                <a:extLst>
                  <a:ext uri="{FF2B5EF4-FFF2-40B4-BE49-F238E27FC236}">
                    <a16:creationId xmlns:a16="http://schemas.microsoft.com/office/drawing/2014/main" id="{DBADA13F-4C71-4537-9260-415A7EFDBAAF}"/>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9" name="Rectangle 50">
                <a:extLst>
                  <a:ext uri="{FF2B5EF4-FFF2-40B4-BE49-F238E27FC236}">
                    <a16:creationId xmlns:a16="http://schemas.microsoft.com/office/drawing/2014/main" id="{84A7D6A3-4223-4F9B-92A1-BED1939F9766}"/>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3" name="Group 52">
              <a:extLst>
                <a:ext uri="{FF2B5EF4-FFF2-40B4-BE49-F238E27FC236}">
                  <a16:creationId xmlns:a16="http://schemas.microsoft.com/office/drawing/2014/main" id="{D2E6F29A-EAA7-4773-A6A4-E8756074C25B}"/>
                </a:ext>
              </a:extLst>
            </p:cNvPr>
            <p:cNvGrpSpPr/>
            <p:nvPr/>
          </p:nvGrpSpPr>
          <p:grpSpPr>
            <a:xfrm flipH="1">
              <a:off x="4950607" y="2245352"/>
              <a:ext cx="504056" cy="684063"/>
              <a:chOff x="4571999" y="2955823"/>
              <a:chExt cx="720080" cy="977233"/>
            </a:xfrm>
            <a:grpFill/>
          </p:grpSpPr>
          <p:sp>
            <p:nvSpPr>
              <p:cNvPr id="24" name="Block Arc 53">
                <a:extLst>
                  <a:ext uri="{FF2B5EF4-FFF2-40B4-BE49-F238E27FC236}">
                    <a16:creationId xmlns:a16="http://schemas.microsoft.com/office/drawing/2014/main" id="{494FB809-77B3-4D17-AB4B-7F0122211A9D}"/>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5" name="Rectangle 54">
                <a:extLst>
                  <a:ext uri="{FF2B5EF4-FFF2-40B4-BE49-F238E27FC236}">
                    <a16:creationId xmlns:a16="http://schemas.microsoft.com/office/drawing/2014/main" id="{BF2BE955-407C-417F-AC49-FE519C8E877A}"/>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6" name="Rectangle 55">
                <a:extLst>
                  <a:ext uri="{FF2B5EF4-FFF2-40B4-BE49-F238E27FC236}">
                    <a16:creationId xmlns:a16="http://schemas.microsoft.com/office/drawing/2014/main" id="{131756A7-B423-4721-9723-C874B8E8C535}"/>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38" name="Group 37">
            <a:extLst>
              <a:ext uri="{FF2B5EF4-FFF2-40B4-BE49-F238E27FC236}">
                <a16:creationId xmlns:a16="http://schemas.microsoft.com/office/drawing/2014/main" id="{B7F1EA60-4436-4EE9-96E5-416A566139F5}"/>
              </a:ext>
            </a:extLst>
          </p:cNvPr>
          <p:cNvGrpSpPr/>
          <p:nvPr/>
        </p:nvGrpSpPr>
        <p:grpSpPr>
          <a:xfrm>
            <a:off x="9588691" y="2776404"/>
            <a:ext cx="1725194" cy="3480701"/>
            <a:chOff x="4362111" y="2173330"/>
            <a:chExt cx="1526744" cy="3080314"/>
          </a:xfrm>
          <a:solidFill>
            <a:schemeClr val="accent2"/>
          </a:solidFill>
        </p:grpSpPr>
        <p:grpSp>
          <p:nvGrpSpPr>
            <p:cNvPr id="39" name="Group 38">
              <a:extLst>
                <a:ext uri="{FF2B5EF4-FFF2-40B4-BE49-F238E27FC236}">
                  <a16:creationId xmlns:a16="http://schemas.microsoft.com/office/drawing/2014/main" id="{4433E626-CD6E-4496-944B-1F6A8CAA1D53}"/>
                </a:ext>
              </a:extLst>
            </p:cNvPr>
            <p:cNvGrpSpPr/>
            <p:nvPr/>
          </p:nvGrpSpPr>
          <p:grpSpPr>
            <a:xfrm rot="5400000">
              <a:off x="3917845" y="4305320"/>
              <a:ext cx="1392590" cy="504058"/>
              <a:chOff x="4572003" y="3491986"/>
              <a:chExt cx="1989414" cy="720077"/>
            </a:xfrm>
            <a:grpFill/>
          </p:grpSpPr>
          <p:sp>
            <p:nvSpPr>
              <p:cNvPr id="60" name="Block Arc 59">
                <a:extLst>
                  <a:ext uri="{FF2B5EF4-FFF2-40B4-BE49-F238E27FC236}">
                    <a16:creationId xmlns:a16="http://schemas.microsoft.com/office/drawing/2014/main" id="{8AF6FEE1-1671-4F5C-BF36-B53857D05AA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1" name="Rectangle 60">
                <a:extLst>
                  <a:ext uri="{FF2B5EF4-FFF2-40B4-BE49-F238E27FC236}">
                    <a16:creationId xmlns:a16="http://schemas.microsoft.com/office/drawing/2014/main" id="{376FF6E7-2156-4F1D-8E43-0082C9D384D7}"/>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0" name="Group 39">
              <a:extLst>
                <a:ext uri="{FF2B5EF4-FFF2-40B4-BE49-F238E27FC236}">
                  <a16:creationId xmlns:a16="http://schemas.microsoft.com/office/drawing/2014/main" id="{5AA76338-CAF1-4CFA-A79A-31D0CFCCAD2C}"/>
                </a:ext>
              </a:extLst>
            </p:cNvPr>
            <p:cNvGrpSpPr/>
            <p:nvPr/>
          </p:nvGrpSpPr>
          <p:grpSpPr>
            <a:xfrm>
              <a:off x="4934247" y="2289861"/>
              <a:ext cx="504056" cy="1260056"/>
              <a:chOff x="4390223" y="2132969"/>
              <a:chExt cx="720080" cy="1800087"/>
            </a:xfrm>
            <a:grpFill/>
          </p:grpSpPr>
          <p:sp>
            <p:nvSpPr>
              <p:cNvPr id="57" name="Block Arc 56">
                <a:extLst>
                  <a:ext uri="{FF2B5EF4-FFF2-40B4-BE49-F238E27FC236}">
                    <a16:creationId xmlns:a16="http://schemas.microsoft.com/office/drawing/2014/main" id="{B7588AA2-6466-4393-984A-AB62659AC3BC}"/>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8" name="Rectangle 57">
                <a:extLst>
                  <a:ext uri="{FF2B5EF4-FFF2-40B4-BE49-F238E27FC236}">
                    <a16:creationId xmlns:a16="http://schemas.microsoft.com/office/drawing/2014/main" id="{242914DF-4A6C-4650-97E6-F0B8A7FAE5D2}"/>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9" name="Rectangle 58">
                <a:extLst>
                  <a:ext uri="{FF2B5EF4-FFF2-40B4-BE49-F238E27FC236}">
                    <a16:creationId xmlns:a16="http://schemas.microsoft.com/office/drawing/2014/main" id="{E836B841-FCEC-42BC-B674-D8E5E0BE9B69}"/>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1" name="Group 40">
              <a:extLst>
                <a:ext uri="{FF2B5EF4-FFF2-40B4-BE49-F238E27FC236}">
                  <a16:creationId xmlns:a16="http://schemas.microsoft.com/office/drawing/2014/main" id="{911C6749-D8EE-44DE-8861-25B190124D57}"/>
                </a:ext>
              </a:extLst>
            </p:cNvPr>
            <p:cNvGrpSpPr/>
            <p:nvPr/>
          </p:nvGrpSpPr>
          <p:grpSpPr>
            <a:xfrm flipH="1">
              <a:off x="4591514" y="3112921"/>
              <a:ext cx="851712" cy="830935"/>
              <a:chOff x="4571999" y="2746017"/>
              <a:chExt cx="1216731" cy="1187053"/>
            </a:xfrm>
            <a:grpFill/>
          </p:grpSpPr>
          <p:sp>
            <p:nvSpPr>
              <p:cNvPr id="54" name="Block Arc 53">
                <a:extLst>
                  <a:ext uri="{FF2B5EF4-FFF2-40B4-BE49-F238E27FC236}">
                    <a16:creationId xmlns:a16="http://schemas.microsoft.com/office/drawing/2014/main" id="{DCDA3EBB-9754-4D7B-81C6-CDD0D3224E89}"/>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55" name="Rectangle 54">
                <a:extLst>
                  <a:ext uri="{FF2B5EF4-FFF2-40B4-BE49-F238E27FC236}">
                    <a16:creationId xmlns:a16="http://schemas.microsoft.com/office/drawing/2014/main" id="{2BF6E831-11E5-4B0A-80DE-9DC225AA6A00}"/>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6" name="Rectangle 55">
                <a:extLst>
                  <a:ext uri="{FF2B5EF4-FFF2-40B4-BE49-F238E27FC236}">
                    <a16:creationId xmlns:a16="http://schemas.microsoft.com/office/drawing/2014/main" id="{F7ADC03F-6E3B-4E36-943A-88E5474E4B10}"/>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2" name="Group 41">
              <a:extLst>
                <a:ext uri="{FF2B5EF4-FFF2-40B4-BE49-F238E27FC236}">
                  <a16:creationId xmlns:a16="http://schemas.microsoft.com/office/drawing/2014/main" id="{4CA0324F-3A27-4795-A34B-7E372ED16151}"/>
                </a:ext>
              </a:extLst>
            </p:cNvPr>
            <p:cNvGrpSpPr/>
            <p:nvPr/>
          </p:nvGrpSpPr>
          <p:grpSpPr>
            <a:xfrm flipH="1">
              <a:off x="5384799" y="2828071"/>
              <a:ext cx="504056" cy="504057"/>
              <a:chOff x="4419813" y="3212976"/>
              <a:chExt cx="720080" cy="720080"/>
            </a:xfrm>
            <a:grpFill/>
          </p:grpSpPr>
          <p:sp>
            <p:nvSpPr>
              <p:cNvPr id="51" name="Block Arc 50">
                <a:extLst>
                  <a:ext uri="{FF2B5EF4-FFF2-40B4-BE49-F238E27FC236}">
                    <a16:creationId xmlns:a16="http://schemas.microsoft.com/office/drawing/2014/main" id="{4E6223C1-F892-4783-A4EC-B8C18F00A9F0}"/>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2" name="Rectangle 51">
                <a:extLst>
                  <a:ext uri="{FF2B5EF4-FFF2-40B4-BE49-F238E27FC236}">
                    <a16:creationId xmlns:a16="http://schemas.microsoft.com/office/drawing/2014/main" id="{742E009E-4C34-4C02-96DE-3D692C37CEF8}"/>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3" name="Rectangle 52">
                <a:extLst>
                  <a:ext uri="{FF2B5EF4-FFF2-40B4-BE49-F238E27FC236}">
                    <a16:creationId xmlns:a16="http://schemas.microsoft.com/office/drawing/2014/main" id="{CD657B59-CF96-4878-83D9-83093930F998}"/>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3" name="Group 42">
              <a:extLst>
                <a:ext uri="{FF2B5EF4-FFF2-40B4-BE49-F238E27FC236}">
                  <a16:creationId xmlns:a16="http://schemas.microsoft.com/office/drawing/2014/main" id="{39690762-1FC0-402B-BE61-758261643029}"/>
                </a:ext>
              </a:extLst>
            </p:cNvPr>
            <p:cNvGrpSpPr/>
            <p:nvPr/>
          </p:nvGrpSpPr>
          <p:grpSpPr>
            <a:xfrm flipH="1">
              <a:off x="4950607" y="2245352"/>
              <a:ext cx="504056" cy="684063"/>
              <a:chOff x="4571999" y="2955823"/>
              <a:chExt cx="720080" cy="977233"/>
            </a:xfrm>
            <a:grpFill/>
          </p:grpSpPr>
          <p:sp>
            <p:nvSpPr>
              <p:cNvPr id="48" name="Block Arc 47">
                <a:extLst>
                  <a:ext uri="{FF2B5EF4-FFF2-40B4-BE49-F238E27FC236}">
                    <a16:creationId xmlns:a16="http://schemas.microsoft.com/office/drawing/2014/main" id="{92C416B3-4A1D-4505-BFF3-ED7D941C84C6}"/>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9" name="Rectangle 48">
                <a:extLst>
                  <a:ext uri="{FF2B5EF4-FFF2-40B4-BE49-F238E27FC236}">
                    <a16:creationId xmlns:a16="http://schemas.microsoft.com/office/drawing/2014/main" id="{7F19E2B6-ECEE-493D-BDCC-EF2212B51AF9}"/>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0" name="Rectangle 49">
                <a:extLst>
                  <a:ext uri="{FF2B5EF4-FFF2-40B4-BE49-F238E27FC236}">
                    <a16:creationId xmlns:a16="http://schemas.microsoft.com/office/drawing/2014/main" id="{214D583B-A390-412B-93C8-CBB6FA0BED97}"/>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4" name="Group 43">
              <a:extLst>
                <a:ext uri="{FF2B5EF4-FFF2-40B4-BE49-F238E27FC236}">
                  <a16:creationId xmlns:a16="http://schemas.microsoft.com/office/drawing/2014/main" id="{CFBFE8E8-6057-4766-81A5-4FED5F31D2F3}"/>
                </a:ext>
              </a:extLst>
            </p:cNvPr>
            <p:cNvGrpSpPr/>
            <p:nvPr/>
          </p:nvGrpSpPr>
          <p:grpSpPr>
            <a:xfrm>
              <a:off x="4540436" y="2173330"/>
              <a:ext cx="504056" cy="504057"/>
              <a:chOff x="4238036" y="3212976"/>
              <a:chExt cx="720080" cy="720080"/>
            </a:xfrm>
            <a:grpFill/>
          </p:grpSpPr>
          <p:sp>
            <p:nvSpPr>
              <p:cNvPr id="45" name="Block Arc 44">
                <a:extLst>
                  <a:ext uri="{FF2B5EF4-FFF2-40B4-BE49-F238E27FC236}">
                    <a16:creationId xmlns:a16="http://schemas.microsoft.com/office/drawing/2014/main" id="{614A5D28-1A66-4FEF-8AC9-FEA8792755BC}"/>
                  </a:ext>
                </a:extLst>
              </p:cNvPr>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6" name="Rectangle 45">
                <a:extLst>
                  <a:ext uri="{FF2B5EF4-FFF2-40B4-BE49-F238E27FC236}">
                    <a16:creationId xmlns:a16="http://schemas.microsoft.com/office/drawing/2014/main" id="{D59145B5-C42F-4A2A-A36A-EEC336001ADD}"/>
                  </a:ext>
                </a:extLst>
              </p:cNvPr>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7" name="Rectangle 46">
                <a:extLst>
                  <a:ext uri="{FF2B5EF4-FFF2-40B4-BE49-F238E27FC236}">
                    <a16:creationId xmlns:a16="http://schemas.microsoft.com/office/drawing/2014/main" id="{0404B9F0-4CF3-4937-A4E1-010B702F340C}"/>
                  </a:ext>
                </a:extLst>
              </p:cNvPr>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62" name="Group 61">
            <a:extLst>
              <a:ext uri="{FF2B5EF4-FFF2-40B4-BE49-F238E27FC236}">
                <a16:creationId xmlns:a16="http://schemas.microsoft.com/office/drawing/2014/main" id="{40EEEEF7-5AA3-465D-AD47-71BF7B751993}"/>
              </a:ext>
            </a:extLst>
          </p:cNvPr>
          <p:cNvGrpSpPr/>
          <p:nvPr/>
        </p:nvGrpSpPr>
        <p:grpSpPr>
          <a:xfrm flipH="1">
            <a:off x="8854878" y="2167458"/>
            <a:ext cx="894196" cy="4020145"/>
            <a:chOff x="4774212" y="2173330"/>
            <a:chExt cx="791336" cy="3557704"/>
          </a:xfrm>
          <a:solidFill>
            <a:schemeClr val="accent2"/>
          </a:solidFill>
        </p:grpSpPr>
        <p:grpSp>
          <p:nvGrpSpPr>
            <p:cNvPr id="63" name="Group 62">
              <a:extLst>
                <a:ext uri="{FF2B5EF4-FFF2-40B4-BE49-F238E27FC236}">
                  <a16:creationId xmlns:a16="http://schemas.microsoft.com/office/drawing/2014/main" id="{D07E6C9C-DBF5-4A57-94C4-F378FA45FFC4}"/>
                </a:ext>
              </a:extLst>
            </p:cNvPr>
            <p:cNvGrpSpPr/>
            <p:nvPr/>
          </p:nvGrpSpPr>
          <p:grpSpPr>
            <a:xfrm rot="5400000">
              <a:off x="4269404" y="4542721"/>
              <a:ext cx="1872567" cy="504060"/>
              <a:chOff x="4568320" y="2646948"/>
              <a:chExt cx="2675098" cy="720082"/>
            </a:xfrm>
            <a:grpFill/>
          </p:grpSpPr>
          <p:sp>
            <p:nvSpPr>
              <p:cNvPr id="79" name="Block Arc 78">
                <a:extLst>
                  <a:ext uri="{FF2B5EF4-FFF2-40B4-BE49-F238E27FC236}">
                    <a16:creationId xmlns:a16="http://schemas.microsoft.com/office/drawing/2014/main" id="{BF04B1A0-F38B-4B7C-97BA-44497384D88F}"/>
                  </a:ext>
                </a:extLst>
              </p:cNvPr>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80" name="Rectangle 79">
                <a:extLst>
                  <a:ext uri="{FF2B5EF4-FFF2-40B4-BE49-F238E27FC236}">
                    <a16:creationId xmlns:a16="http://schemas.microsoft.com/office/drawing/2014/main" id="{93941495-9F7C-436E-B444-BDFAD6D292CF}"/>
                  </a:ext>
                </a:extLst>
              </p:cNvPr>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4" name="Group 63">
              <a:extLst>
                <a:ext uri="{FF2B5EF4-FFF2-40B4-BE49-F238E27FC236}">
                  <a16:creationId xmlns:a16="http://schemas.microsoft.com/office/drawing/2014/main" id="{BCA8E655-C71D-433D-BB92-0D9DC802E9D7}"/>
                </a:ext>
              </a:extLst>
            </p:cNvPr>
            <p:cNvGrpSpPr/>
            <p:nvPr/>
          </p:nvGrpSpPr>
          <p:grpSpPr>
            <a:xfrm>
              <a:off x="5061492" y="2289861"/>
              <a:ext cx="504056" cy="1260056"/>
              <a:chOff x="4572000" y="2132969"/>
              <a:chExt cx="720080" cy="1800087"/>
            </a:xfrm>
            <a:grpFill/>
          </p:grpSpPr>
          <p:sp>
            <p:nvSpPr>
              <p:cNvPr id="76" name="Block Arc 75">
                <a:extLst>
                  <a:ext uri="{FF2B5EF4-FFF2-40B4-BE49-F238E27FC236}">
                    <a16:creationId xmlns:a16="http://schemas.microsoft.com/office/drawing/2014/main" id="{4D0F7FE5-EE3E-44A2-904D-B141DC81766E}"/>
                  </a:ext>
                </a:extLst>
              </p:cNvPr>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7" name="Rectangle 76">
                <a:extLst>
                  <a:ext uri="{FF2B5EF4-FFF2-40B4-BE49-F238E27FC236}">
                    <a16:creationId xmlns:a16="http://schemas.microsoft.com/office/drawing/2014/main" id="{18EBE49B-938A-4084-8932-1A5AE1721A37}"/>
                  </a:ext>
                </a:extLst>
              </p:cNvPr>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8" name="Rectangle 77">
                <a:extLst>
                  <a:ext uri="{FF2B5EF4-FFF2-40B4-BE49-F238E27FC236}">
                    <a16:creationId xmlns:a16="http://schemas.microsoft.com/office/drawing/2014/main" id="{2B3EE0F0-EA4A-4FCB-B76C-DA62D66DDC39}"/>
                  </a:ext>
                </a:extLst>
              </p:cNvPr>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5" name="Group 64">
              <a:extLst>
                <a:ext uri="{FF2B5EF4-FFF2-40B4-BE49-F238E27FC236}">
                  <a16:creationId xmlns:a16="http://schemas.microsoft.com/office/drawing/2014/main" id="{72D8F072-723E-43AD-A3B6-D1156F24BD8F}"/>
                </a:ext>
              </a:extLst>
            </p:cNvPr>
            <p:cNvGrpSpPr/>
            <p:nvPr/>
          </p:nvGrpSpPr>
          <p:grpSpPr>
            <a:xfrm flipH="1">
              <a:off x="4939171" y="3007784"/>
              <a:ext cx="504056" cy="936063"/>
              <a:chOff x="4572000" y="2595820"/>
              <a:chExt cx="720080" cy="1337236"/>
            </a:xfrm>
            <a:grpFill/>
          </p:grpSpPr>
          <p:sp>
            <p:nvSpPr>
              <p:cNvPr id="74" name="Block Arc 73">
                <a:extLst>
                  <a:ext uri="{FF2B5EF4-FFF2-40B4-BE49-F238E27FC236}">
                    <a16:creationId xmlns:a16="http://schemas.microsoft.com/office/drawing/2014/main" id="{A405DD7B-4B96-440A-8106-41954D3F1EE8}"/>
                  </a:ext>
                </a:extLst>
              </p:cNvPr>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5" name="Rectangle 74">
                <a:extLst>
                  <a:ext uri="{FF2B5EF4-FFF2-40B4-BE49-F238E27FC236}">
                    <a16:creationId xmlns:a16="http://schemas.microsoft.com/office/drawing/2014/main" id="{D10F43AE-63B3-4F22-88BE-ABD247797BD2}"/>
                  </a:ext>
                </a:extLst>
              </p:cNvPr>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6" name="Group 65">
              <a:extLst>
                <a:ext uri="{FF2B5EF4-FFF2-40B4-BE49-F238E27FC236}">
                  <a16:creationId xmlns:a16="http://schemas.microsoft.com/office/drawing/2014/main" id="{09D53AE0-7227-46FF-8537-4B21EA8B073F}"/>
                </a:ext>
              </a:extLst>
            </p:cNvPr>
            <p:cNvGrpSpPr/>
            <p:nvPr/>
          </p:nvGrpSpPr>
          <p:grpSpPr>
            <a:xfrm flipH="1">
              <a:off x="4950607" y="2245352"/>
              <a:ext cx="504056" cy="684063"/>
              <a:chOff x="4571999" y="2955823"/>
              <a:chExt cx="720080" cy="977233"/>
            </a:xfrm>
            <a:grpFill/>
          </p:grpSpPr>
          <p:sp>
            <p:nvSpPr>
              <p:cNvPr id="71" name="Block Arc 70">
                <a:extLst>
                  <a:ext uri="{FF2B5EF4-FFF2-40B4-BE49-F238E27FC236}">
                    <a16:creationId xmlns:a16="http://schemas.microsoft.com/office/drawing/2014/main" id="{D5600F4B-DA78-457B-889C-25CE44BF92DE}"/>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2" name="Rectangle 71">
                <a:extLst>
                  <a:ext uri="{FF2B5EF4-FFF2-40B4-BE49-F238E27FC236}">
                    <a16:creationId xmlns:a16="http://schemas.microsoft.com/office/drawing/2014/main" id="{56805990-649E-4AF7-A26F-E9530E8C5D2F}"/>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3" name="Rectangle 72">
                <a:extLst>
                  <a:ext uri="{FF2B5EF4-FFF2-40B4-BE49-F238E27FC236}">
                    <a16:creationId xmlns:a16="http://schemas.microsoft.com/office/drawing/2014/main" id="{7A192ADE-20F5-45B4-A7B0-EB482134C4AE}"/>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7" name="Group 66">
              <a:extLst>
                <a:ext uri="{FF2B5EF4-FFF2-40B4-BE49-F238E27FC236}">
                  <a16:creationId xmlns:a16="http://schemas.microsoft.com/office/drawing/2014/main" id="{301A5102-C7AC-4DAE-9FFC-15BE518753A2}"/>
                </a:ext>
              </a:extLst>
            </p:cNvPr>
            <p:cNvGrpSpPr/>
            <p:nvPr/>
          </p:nvGrpSpPr>
          <p:grpSpPr>
            <a:xfrm>
              <a:off x="4774212" y="2173330"/>
              <a:ext cx="504056" cy="504057"/>
              <a:chOff x="4571999" y="3212976"/>
              <a:chExt cx="720080" cy="720080"/>
            </a:xfrm>
            <a:grpFill/>
          </p:grpSpPr>
          <p:sp>
            <p:nvSpPr>
              <p:cNvPr id="68" name="Block Arc 67">
                <a:extLst>
                  <a:ext uri="{FF2B5EF4-FFF2-40B4-BE49-F238E27FC236}">
                    <a16:creationId xmlns:a16="http://schemas.microsoft.com/office/drawing/2014/main" id="{6AFE690F-0E52-4809-A38D-E9D5C2217177}"/>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9" name="Rectangle 68">
                <a:extLst>
                  <a:ext uri="{FF2B5EF4-FFF2-40B4-BE49-F238E27FC236}">
                    <a16:creationId xmlns:a16="http://schemas.microsoft.com/office/drawing/2014/main" id="{2B92AB49-96E5-4D8B-ABF0-77DBE6845D45}"/>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0" name="Rectangle 69">
                <a:extLst>
                  <a:ext uri="{FF2B5EF4-FFF2-40B4-BE49-F238E27FC236}">
                    <a16:creationId xmlns:a16="http://schemas.microsoft.com/office/drawing/2014/main" id="{2B902729-9811-4B1A-B679-AC02DAD4285F}"/>
                  </a:ext>
                </a:extLst>
              </p:cNvPr>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sp>
        <p:nvSpPr>
          <p:cNvPr id="81" name="Freeform 5">
            <a:extLst>
              <a:ext uri="{FF2B5EF4-FFF2-40B4-BE49-F238E27FC236}">
                <a16:creationId xmlns:a16="http://schemas.microsoft.com/office/drawing/2014/main" id="{B68703BA-3BCC-46F2-9B09-D5368F90430D}"/>
              </a:ext>
            </a:extLst>
          </p:cNvPr>
          <p:cNvSpPr>
            <a:spLocks noChangeAspect="1"/>
          </p:cNvSpPr>
          <p:nvPr/>
        </p:nvSpPr>
        <p:spPr>
          <a:xfrm flipH="1">
            <a:off x="8421186" y="51813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82" name="Rounded Rectangle 3">
            <a:extLst>
              <a:ext uri="{FF2B5EF4-FFF2-40B4-BE49-F238E27FC236}">
                <a16:creationId xmlns:a16="http://schemas.microsoft.com/office/drawing/2014/main" id="{918DA637-97E0-498B-AEA0-11B1FA09747D}"/>
              </a:ext>
            </a:extLst>
          </p:cNvPr>
          <p:cNvSpPr/>
          <p:nvPr/>
        </p:nvSpPr>
        <p:spPr>
          <a:xfrm>
            <a:off x="7581530" y="23861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3" name="Rectangle 1">
            <a:extLst>
              <a:ext uri="{FF2B5EF4-FFF2-40B4-BE49-F238E27FC236}">
                <a16:creationId xmlns:a16="http://schemas.microsoft.com/office/drawing/2014/main" id="{06F198A0-4B9B-4FBD-92A9-34B9033589A3}"/>
              </a:ext>
            </a:extLst>
          </p:cNvPr>
          <p:cNvSpPr>
            <a:spLocks noChangeAspect="1"/>
          </p:cNvSpPr>
          <p:nvPr/>
        </p:nvSpPr>
        <p:spPr>
          <a:xfrm>
            <a:off x="9682974" y="18918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4" name="Rounded Rectangle 7">
            <a:extLst>
              <a:ext uri="{FF2B5EF4-FFF2-40B4-BE49-F238E27FC236}">
                <a16:creationId xmlns:a16="http://schemas.microsoft.com/office/drawing/2014/main" id="{E695184F-E5C0-492D-B716-AE4863EEE8BD}"/>
              </a:ext>
            </a:extLst>
          </p:cNvPr>
          <p:cNvSpPr>
            <a:spLocks noChangeAspect="1"/>
          </p:cNvSpPr>
          <p:nvPr/>
        </p:nvSpPr>
        <p:spPr>
          <a:xfrm>
            <a:off x="9082992" y="17767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5" name="Rounded Rectangle 5">
            <a:extLst>
              <a:ext uri="{FF2B5EF4-FFF2-40B4-BE49-F238E27FC236}">
                <a16:creationId xmlns:a16="http://schemas.microsoft.com/office/drawing/2014/main" id="{B01E15E1-0738-411E-808A-D7BD9C841E84}"/>
              </a:ext>
            </a:extLst>
          </p:cNvPr>
          <p:cNvSpPr>
            <a:spLocks noChangeAspect="1"/>
          </p:cNvSpPr>
          <p:nvPr/>
        </p:nvSpPr>
        <p:spPr>
          <a:xfrm>
            <a:off x="7743978" y="41905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6" name="Trapezoid 3">
            <a:extLst>
              <a:ext uri="{FF2B5EF4-FFF2-40B4-BE49-F238E27FC236}">
                <a16:creationId xmlns:a16="http://schemas.microsoft.com/office/drawing/2014/main" id="{55FB8BC9-704C-4186-A13B-DCAD4B339845}"/>
              </a:ext>
            </a:extLst>
          </p:cNvPr>
          <p:cNvSpPr>
            <a:spLocks noChangeAspect="1"/>
          </p:cNvSpPr>
          <p:nvPr/>
        </p:nvSpPr>
        <p:spPr>
          <a:xfrm>
            <a:off x="8479580" y="23462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7" name="Rounded Rectangle 8">
            <a:extLst>
              <a:ext uri="{FF2B5EF4-FFF2-40B4-BE49-F238E27FC236}">
                <a16:creationId xmlns:a16="http://schemas.microsoft.com/office/drawing/2014/main" id="{DB50CACD-8894-4668-AE9F-CC3CE7789CD0}"/>
              </a:ext>
            </a:extLst>
          </p:cNvPr>
          <p:cNvSpPr/>
          <p:nvPr/>
        </p:nvSpPr>
        <p:spPr>
          <a:xfrm>
            <a:off x="10151386" y="23246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8" name="Rounded Rectangle 1">
            <a:extLst>
              <a:ext uri="{FF2B5EF4-FFF2-40B4-BE49-F238E27FC236}">
                <a16:creationId xmlns:a16="http://schemas.microsoft.com/office/drawing/2014/main" id="{1A47B60C-6E55-4F0E-A7A3-6B59BCF17C4E}"/>
              </a:ext>
            </a:extLst>
          </p:cNvPr>
          <p:cNvSpPr>
            <a:spLocks noChangeAspect="1"/>
          </p:cNvSpPr>
          <p:nvPr/>
        </p:nvSpPr>
        <p:spPr>
          <a:xfrm>
            <a:off x="7812103" y="28151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9" name="Oval 2">
            <a:extLst>
              <a:ext uri="{FF2B5EF4-FFF2-40B4-BE49-F238E27FC236}">
                <a16:creationId xmlns:a16="http://schemas.microsoft.com/office/drawing/2014/main" id="{EF9EBA30-865E-4B98-8690-F61519451F81}"/>
              </a:ext>
            </a:extLst>
          </p:cNvPr>
          <p:cNvSpPr>
            <a:spLocks noChangeAspect="1"/>
          </p:cNvSpPr>
          <p:nvPr/>
        </p:nvSpPr>
        <p:spPr>
          <a:xfrm>
            <a:off x="8598510" y="19035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0" name="Block Arc 5">
            <a:extLst>
              <a:ext uri="{FF2B5EF4-FFF2-40B4-BE49-F238E27FC236}">
                <a16:creationId xmlns:a16="http://schemas.microsoft.com/office/drawing/2014/main" id="{0039BC13-2FC0-4C7E-A78C-A0228971FFB7}"/>
              </a:ext>
            </a:extLst>
          </p:cNvPr>
          <p:cNvSpPr>
            <a:spLocks noChangeAspect="1"/>
          </p:cNvSpPr>
          <p:nvPr/>
        </p:nvSpPr>
        <p:spPr>
          <a:xfrm rot="10800000">
            <a:off x="8333725" y="29603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1" name="Rounded Rectangle 5">
            <a:extLst>
              <a:ext uri="{FF2B5EF4-FFF2-40B4-BE49-F238E27FC236}">
                <a16:creationId xmlns:a16="http://schemas.microsoft.com/office/drawing/2014/main" id="{09016EDD-5F1F-4FB8-88E8-90C4748142E0}"/>
              </a:ext>
            </a:extLst>
          </p:cNvPr>
          <p:cNvSpPr>
            <a:spLocks/>
          </p:cNvSpPr>
          <p:nvPr/>
        </p:nvSpPr>
        <p:spPr>
          <a:xfrm>
            <a:off x="10666168" y="24219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2" name="Oval 6">
            <a:extLst>
              <a:ext uri="{FF2B5EF4-FFF2-40B4-BE49-F238E27FC236}">
                <a16:creationId xmlns:a16="http://schemas.microsoft.com/office/drawing/2014/main" id="{EA6EA148-1A60-4854-943F-5636B5B842E6}"/>
              </a:ext>
            </a:extLst>
          </p:cNvPr>
          <p:cNvSpPr>
            <a:spLocks noChangeAspect="1"/>
          </p:cNvSpPr>
          <p:nvPr/>
        </p:nvSpPr>
        <p:spPr>
          <a:xfrm rot="678773">
            <a:off x="7434992" y="31146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3" name="Rectangle 1">
            <a:extLst>
              <a:ext uri="{FF2B5EF4-FFF2-40B4-BE49-F238E27FC236}">
                <a16:creationId xmlns:a16="http://schemas.microsoft.com/office/drawing/2014/main" id="{E30539CE-C361-424E-8879-22853DE7577F}"/>
              </a:ext>
            </a:extLst>
          </p:cNvPr>
          <p:cNvSpPr>
            <a:spLocks noChangeAspect="1"/>
          </p:cNvSpPr>
          <p:nvPr/>
        </p:nvSpPr>
        <p:spPr>
          <a:xfrm>
            <a:off x="11193168" y="31534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4" name="Freeform 14">
            <a:extLst>
              <a:ext uri="{FF2B5EF4-FFF2-40B4-BE49-F238E27FC236}">
                <a16:creationId xmlns:a16="http://schemas.microsoft.com/office/drawing/2014/main" id="{D736FAE8-C845-4FF2-96CF-6C3BD80A070B}"/>
              </a:ext>
            </a:extLst>
          </p:cNvPr>
          <p:cNvSpPr>
            <a:spLocks noChangeAspect="1"/>
          </p:cNvSpPr>
          <p:nvPr/>
        </p:nvSpPr>
        <p:spPr>
          <a:xfrm>
            <a:off x="7315097" y="35954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5" name="Rounded Rectangle 4">
            <a:extLst>
              <a:ext uri="{FF2B5EF4-FFF2-40B4-BE49-F238E27FC236}">
                <a16:creationId xmlns:a16="http://schemas.microsoft.com/office/drawing/2014/main" id="{B301DDEA-F9A0-4B0E-869F-23C4B620A5C3}"/>
              </a:ext>
            </a:extLst>
          </p:cNvPr>
          <p:cNvSpPr>
            <a:spLocks noChangeAspect="1"/>
          </p:cNvSpPr>
          <p:nvPr/>
        </p:nvSpPr>
        <p:spPr>
          <a:xfrm>
            <a:off x="9388304" y="36444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6" name="Rounded Rectangle 9">
            <a:extLst>
              <a:ext uri="{FF2B5EF4-FFF2-40B4-BE49-F238E27FC236}">
                <a16:creationId xmlns:a16="http://schemas.microsoft.com/office/drawing/2014/main" id="{5978452C-3670-42F5-A572-D8E2B3FA95D5}"/>
              </a:ext>
            </a:extLst>
          </p:cNvPr>
          <p:cNvSpPr>
            <a:spLocks/>
          </p:cNvSpPr>
          <p:nvPr/>
        </p:nvSpPr>
        <p:spPr>
          <a:xfrm>
            <a:off x="7848475" y="34308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7" name="Rounded Rectangle 7">
            <a:extLst>
              <a:ext uri="{FF2B5EF4-FFF2-40B4-BE49-F238E27FC236}">
                <a16:creationId xmlns:a16="http://schemas.microsoft.com/office/drawing/2014/main" id="{423D73B9-5C11-4264-8CDF-9E1388A0D840}"/>
              </a:ext>
            </a:extLst>
          </p:cNvPr>
          <p:cNvSpPr>
            <a:spLocks noChangeAspect="1"/>
          </p:cNvSpPr>
          <p:nvPr/>
        </p:nvSpPr>
        <p:spPr>
          <a:xfrm>
            <a:off x="9824351" y="34315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8" name="Rounded Rectangle 1">
            <a:extLst>
              <a:ext uri="{FF2B5EF4-FFF2-40B4-BE49-F238E27FC236}">
                <a16:creationId xmlns:a16="http://schemas.microsoft.com/office/drawing/2014/main" id="{A967ED42-666B-4A8F-874C-696A3453AE78}"/>
              </a:ext>
            </a:extLst>
          </p:cNvPr>
          <p:cNvSpPr/>
          <p:nvPr/>
        </p:nvSpPr>
        <p:spPr>
          <a:xfrm rot="2648398">
            <a:off x="8418853" y="37360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9" name="Freeform 20">
            <a:extLst>
              <a:ext uri="{FF2B5EF4-FFF2-40B4-BE49-F238E27FC236}">
                <a16:creationId xmlns:a16="http://schemas.microsoft.com/office/drawing/2014/main" id="{E7EA4D8C-1255-4667-8798-A68E8BC1DADC}"/>
              </a:ext>
            </a:extLst>
          </p:cNvPr>
          <p:cNvSpPr/>
          <p:nvPr/>
        </p:nvSpPr>
        <p:spPr>
          <a:xfrm flipH="1">
            <a:off x="10895166" y="41404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0" name="Donut 6">
            <a:extLst>
              <a:ext uri="{FF2B5EF4-FFF2-40B4-BE49-F238E27FC236}">
                <a16:creationId xmlns:a16="http://schemas.microsoft.com/office/drawing/2014/main" id="{A295AF4B-FA2A-49D0-AF11-7B95EE29E5B4}"/>
              </a:ext>
            </a:extLst>
          </p:cNvPr>
          <p:cNvSpPr>
            <a:spLocks noChangeAspect="1"/>
          </p:cNvSpPr>
          <p:nvPr/>
        </p:nvSpPr>
        <p:spPr>
          <a:xfrm>
            <a:off x="9915340" y="42126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1" name="Freeform 22">
            <a:extLst>
              <a:ext uri="{FF2B5EF4-FFF2-40B4-BE49-F238E27FC236}">
                <a16:creationId xmlns:a16="http://schemas.microsoft.com/office/drawing/2014/main" id="{0FD9888F-E0BC-48D7-B9FC-9C2C8B324453}"/>
              </a:ext>
            </a:extLst>
          </p:cNvPr>
          <p:cNvSpPr>
            <a:spLocks noChangeAspect="1"/>
          </p:cNvSpPr>
          <p:nvPr/>
        </p:nvSpPr>
        <p:spPr>
          <a:xfrm rot="8580000">
            <a:off x="8854245" y="41886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2" name="Oval 10">
            <a:extLst>
              <a:ext uri="{FF2B5EF4-FFF2-40B4-BE49-F238E27FC236}">
                <a16:creationId xmlns:a16="http://schemas.microsoft.com/office/drawing/2014/main" id="{BFBFCD1D-38FD-4367-BAAA-40A383CCE5F9}"/>
              </a:ext>
            </a:extLst>
          </p:cNvPr>
          <p:cNvSpPr/>
          <p:nvPr/>
        </p:nvSpPr>
        <p:spPr>
          <a:xfrm>
            <a:off x="10946267" y="28178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3" name="Freeform 23">
            <a:extLst>
              <a:ext uri="{FF2B5EF4-FFF2-40B4-BE49-F238E27FC236}">
                <a16:creationId xmlns:a16="http://schemas.microsoft.com/office/drawing/2014/main" id="{E7E99D0B-A512-43C2-8221-4F1790EA912A}"/>
              </a:ext>
            </a:extLst>
          </p:cNvPr>
          <p:cNvSpPr>
            <a:spLocks noChangeAspect="1"/>
          </p:cNvSpPr>
          <p:nvPr/>
        </p:nvSpPr>
        <p:spPr>
          <a:xfrm flipH="1">
            <a:off x="10744307" y="35342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4" name="Freeform 24">
            <a:extLst>
              <a:ext uri="{FF2B5EF4-FFF2-40B4-BE49-F238E27FC236}">
                <a16:creationId xmlns:a16="http://schemas.microsoft.com/office/drawing/2014/main" id="{75E859E9-0727-4A81-AB8F-453333C0490D}"/>
              </a:ext>
            </a:extLst>
          </p:cNvPr>
          <p:cNvSpPr/>
          <p:nvPr/>
        </p:nvSpPr>
        <p:spPr>
          <a:xfrm flipH="1">
            <a:off x="9798036" y="24513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5" name="Rectangle 6">
            <a:extLst>
              <a:ext uri="{FF2B5EF4-FFF2-40B4-BE49-F238E27FC236}">
                <a16:creationId xmlns:a16="http://schemas.microsoft.com/office/drawing/2014/main" id="{FC49CAAF-798A-4CB4-B855-30560221045D}"/>
              </a:ext>
            </a:extLst>
          </p:cNvPr>
          <p:cNvSpPr>
            <a:spLocks noChangeAspect="1"/>
          </p:cNvSpPr>
          <p:nvPr/>
        </p:nvSpPr>
        <p:spPr>
          <a:xfrm>
            <a:off x="10404476" y="30904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6" name="Down Arrow 1">
            <a:extLst>
              <a:ext uri="{FF2B5EF4-FFF2-40B4-BE49-F238E27FC236}">
                <a16:creationId xmlns:a16="http://schemas.microsoft.com/office/drawing/2014/main" id="{2BFFB998-92F5-43BC-80EE-7AAF6B375559}"/>
              </a:ext>
            </a:extLst>
          </p:cNvPr>
          <p:cNvSpPr>
            <a:spLocks noChangeAspect="1"/>
          </p:cNvSpPr>
          <p:nvPr/>
        </p:nvSpPr>
        <p:spPr>
          <a:xfrm>
            <a:off x="9685369" y="42292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7" name="Rounded Rectangle 1">
            <a:extLst>
              <a:ext uri="{FF2B5EF4-FFF2-40B4-BE49-F238E27FC236}">
                <a16:creationId xmlns:a16="http://schemas.microsoft.com/office/drawing/2014/main" id="{3B61D4F9-7EB1-42EE-A4C5-445592C5791F}"/>
              </a:ext>
            </a:extLst>
          </p:cNvPr>
          <p:cNvSpPr>
            <a:spLocks noChangeAspect="1"/>
          </p:cNvSpPr>
          <p:nvPr/>
        </p:nvSpPr>
        <p:spPr>
          <a:xfrm>
            <a:off x="9530953" y="28829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8" name="Down Arrow 1">
            <a:extLst>
              <a:ext uri="{FF2B5EF4-FFF2-40B4-BE49-F238E27FC236}">
                <a16:creationId xmlns:a16="http://schemas.microsoft.com/office/drawing/2014/main" id="{93BB6220-49DD-4D1F-ABCF-B14DAA73D99E}"/>
              </a:ext>
            </a:extLst>
          </p:cNvPr>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9" name="Trapezoid 1">
            <a:extLst>
              <a:ext uri="{FF2B5EF4-FFF2-40B4-BE49-F238E27FC236}">
                <a16:creationId xmlns:a16="http://schemas.microsoft.com/office/drawing/2014/main" id="{A43F9F4F-AA93-4A88-8CB4-4809E00A3CA6}"/>
              </a:ext>
            </a:extLst>
          </p:cNvPr>
          <p:cNvSpPr>
            <a:spLocks noChangeAspect="1"/>
          </p:cNvSpPr>
          <p:nvPr/>
        </p:nvSpPr>
        <p:spPr>
          <a:xfrm rot="10800000">
            <a:off x="8792422" y="29421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0" name="Donut 3">
            <a:extLst>
              <a:ext uri="{FF2B5EF4-FFF2-40B4-BE49-F238E27FC236}">
                <a16:creationId xmlns:a16="http://schemas.microsoft.com/office/drawing/2014/main" id="{B88879DF-7421-4C31-857D-A69B5F3D36A1}"/>
              </a:ext>
            </a:extLst>
          </p:cNvPr>
          <p:cNvSpPr>
            <a:spLocks noChangeAspect="1"/>
          </p:cNvSpPr>
          <p:nvPr/>
        </p:nvSpPr>
        <p:spPr>
          <a:xfrm>
            <a:off x="8038932" y="23803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3" name="TextBox 112">
            <a:extLst>
              <a:ext uri="{FF2B5EF4-FFF2-40B4-BE49-F238E27FC236}">
                <a16:creationId xmlns:a16="http://schemas.microsoft.com/office/drawing/2014/main" id="{FDF9AF75-7154-4843-91D4-00A95463BF98}"/>
              </a:ext>
            </a:extLst>
          </p:cNvPr>
          <p:cNvSpPr txBox="1"/>
          <p:nvPr/>
        </p:nvSpPr>
        <p:spPr>
          <a:xfrm>
            <a:off x="636935" y="2819108"/>
            <a:ext cx="5489754" cy="2308324"/>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solidFill>
                  <a:schemeClr val="tx1">
                    <a:lumMod val="85000"/>
                    <a:lumOff val="15000"/>
                  </a:schemeClr>
                </a:solidFill>
                <a:cs typeface="Arial" pitchFamily="34" charset="0"/>
              </a:rPr>
              <a:t>GPS Sensor on your mobile phone is used to pinpoint your location. </a:t>
            </a:r>
          </a:p>
          <a:p>
            <a:pPr marL="285750" indent="-285750">
              <a:buFont typeface="Arial" panose="020B0604020202020204" pitchFamily="34" charset="0"/>
              <a:buChar char="•"/>
            </a:pPr>
            <a:r>
              <a:rPr lang="en-US" altLang="ko-KR" dirty="0">
                <a:solidFill>
                  <a:schemeClr val="tx1">
                    <a:lumMod val="85000"/>
                    <a:lumOff val="15000"/>
                  </a:schemeClr>
                </a:solidFill>
                <a:cs typeface="Arial" pitchFamily="34" charset="0"/>
              </a:rPr>
              <a:t>The devices are connected to each other through the same application</a:t>
            </a:r>
            <a:r>
              <a:rPr lang="en-US" altLang="ko-KR" sz="1200" dirty="0">
                <a:solidFill>
                  <a:schemeClr val="tx1">
                    <a:lumMod val="85000"/>
                    <a:lumOff val="15000"/>
                  </a:schemeClr>
                </a:solidFill>
                <a:cs typeface="Arial" pitchFamily="34" charset="0"/>
              </a:rPr>
              <a:t>. </a:t>
            </a:r>
            <a:r>
              <a:rPr lang="en-US" altLang="ko-KR" dirty="0">
                <a:solidFill>
                  <a:schemeClr val="tx1">
                    <a:lumMod val="85000"/>
                    <a:lumOff val="15000"/>
                  </a:schemeClr>
                </a:solidFill>
                <a:cs typeface="Arial" pitchFamily="34" charset="0"/>
              </a:rPr>
              <a:t>Should one device press the panic button, then that message is sent through to another device with the application, using Firebase Cloud Messages (FCM) over the internet.</a:t>
            </a:r>
          </a:p>
        </p:txBody>
      </p:sp>
      <p:sp>
        <p:nvSpPr>
          <p:cNvPr id="122" name="Rectangle 9">
            <a:extLst>
              <a:ext uri="{FF2B5EF4-FFF2-40B4-BE49-F238E27FC236}">
                <a16:creationId xmlns:a16="http://schemas.microsoft.com/office/drawing/2014/main" id="{EC4EE556-FFB9-4161-BEA9-F4D9ED8BAD4C}"/>
              </a:ext>
            </a:extLst>
          </p:cNvPr>
          <p:cNvSpPr/>
          <p:nvPr/>
        </p:nvSpPr>
        <p:spPr>
          <a:xfrm>
            <a:off x="2921150" y="4826378"/>
            <a:ext cx="279832"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123" name="Rounded Rectangle 5">
            <a:extLst>
              <a:ext uri="{FF2B5EF4-FFF2-40B4-BE49-F238E27FC236}">
                <a16:creationId xmlns:a16="http://schemas.microsoft.com/office/drawing/2014/main" id="{25EF2CB3-68DD-4CC9-87A1-E21A387A9154}"/>
              </a:ext>
            </a:extLst>
          </p:cNvPr>
          <p:cNvSpPr/>
          <p:nvPr/>
        </p:nvSpPr>
        <p:spPr>
          <a:xfrm flipH="1">
            <a:off x="5690338" y="4831070"/>
            <a:ext cx="33267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grpSp>
        <p:nvGrpSpPr>
          <p:cNvPr id="127" name="Group 126">
            <a:extLst>
              <a:ext uri="{FF2B5EF4-FFF2-40B4-BE49-F238E27FC236}">
                <a16:creationId xmlns:a16="http://schemas.microsoft.com/office/drawing/2014/main" id="{A081B7FA-9DCC-41A8-BE1D-3237C4B53330}"/>
              </a:ext>
            </a:extLst>
          </p:cNvPr>
          <p:cNvGrpSpPr/>
          <p:nvPr/>
        </p:nvGrpSpPr>
        <p:grpSpPr>
          <a:xfrm>
            <a:off x="1530878" y="533584"/>
            <a:ext cx="2140789" cy="799468"/>
            <a:chOff x="6678061" y="5486733"/>
            <a:chExt cx="2143740" cy="935189"/>
          </a:xfrm>
          <a:solidFill>
            <a:schemeClr val="accent6"/>
          </a:solidFill>
        </p:grpSpPr>
        <p:grpSp>
          <p:nvGrpSpPr>
            <p:cNvPr id="128" name="Group 127">
              <a:extLst>
                <a:ext uri="{FF2B5EF4-FFF2-40B4-BE49-F238E27FC236}">
                  <a16:creationId xmlns:a16="http://schemas.microsoft.com/office/drawing/2014/main" id="{D986C027-7AED-4373-9000-6333D39FB453}"/>
                </a:ext>
              </a:extLst>
            </p:cNvPr>
            <p:cNvGrpSpPr/>
            <p:nvPr/>
          </p:nvGrpSpPr>
          <p:grpSpPr>
            <a:xfrm>
              <a:off x="7170942" y="5495660"/>
              <a:ext cx="819376" cy="906283"/>
              <a:chOff x="2744572" y="1831800"/>
              <a:chExt cx="2888072" cy="3194399"/>
            </a:xfrm>
            <a:grpFill/>
          </p:grpSpPr>
          <p:sp>
            <p:nvSpPr>
              <p:cNvPr id="130" name="Block Arc 14">
                <a:extLst>
                  <a:ext uri="{FF2B5EF4-FFF2-40B4-BE49-F238E27FC236}">
                    <a16:creationId xmlns:a16="http://schemas.microsoft.com/office/drawing/2014/main" id="{54CB9E87-D27D-4729-A2BD-7533E42D7F25}"/>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31" name="Freeform: Shape 130">
                <a:extLst>
                  <a:ext uri="{FF2B5EF4-FFF2-40B4-BE49-F238E27FC236}">
                    <a16:creationId xmlns:a16="http://schemas.microsoft.com/office/drawing/2014/main" id="{7D72ABD7-5C94-4E5D-BE9E-A7B4A63D8307}"/>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a:extLst>
                  <a:ext uri="{FF2B5EF4-FFF2-40B4-BE49-F238E27FC236}">
                    <a16:creationId xmlns:a16="http://schemas.microsoft.com/office/drawing/2014/main" id="{A4B70D7D-96C4-4D0D-91C0-75517C2AB658}"/>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a:extLst>
                  <a:ext uri="{FF2B5EF4-FFF2-40B4-BE49-F238E27FC236}">
                    <a16:creationId xmlns:a16="http://schemas.microsoft.com/office/drawing/2014/main" id="{E5480AB4-20DB-4002-B287-6EB206C08DD1}"/>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a:extLst>
                  <a:ext uri="{FF2B5EF4-FFF2-40B4-BE49-F238E27FC236}">
                    <a16:creationId xmlns:a16="http://schemas.microsoft.com/office/drawing/2014/main" id="{BC8FEBB7-DC64-4768-91EF-1E47D54081A3}"/>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a:extLst>
                  <a:ext uri="{FF2B5EF4-FFF2-40B4-BE49-F238E27FC236}">
                    <a16:creationId xmlns:a16="http://schemas.microsoft.com/office/drawing/2014/main" id="{F62B7A69-BF55-4A13-9495-921C66EE465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a:extLst>
                  <a:ext uri="{FF2B5EF4-FFF2-40B4-BE49-F238E27FC236}">
                    <a16:creationId xmlns:a16="http://schemas.microsoft.com/office/drawing/2014/main" id="{1066161C-13A8-4615-BCC8-23E2EBA9997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a:extLst>
                  <a:ext uri="{FF2B5EF4-FFF2-40B4-BE49-F238E27FC236}">
                    <a16:creationId xmlns:a16="http://schemas.microsoft.com/office/drawing/2014/main" id="{D020B05B-26A9-400E-A0CD-92042A8F7318}"/>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a:extLst>
                  <a:ext uri="{FF2B5EF4-FFF2-40B4-BE49-F238E27FC236}">
                    <a16:creationId xmlns:a16="http://schemas.microsoft.com/office/drawing/2014/main" id="{4FAE12E0-F3E1-4627-926B-4D322EE2BC96}"/>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a:extLst>
                  <a:ext uri="{FF2B5EF4-FFF2-40B4-BE49-F238E27FC236}">
                    <a16:creationId xmlns:a16="http://schemas.microsoft.com/office/drawing/2014/main" id="{E74D31DA-C9C7-4B96-B91B-016996EA5283}"/>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a:extLst>
                  <a:ext uri="{FF2B5EF4-FFF2-40B4-BE49-F238E27FC236}">
                    <a16:creationId xmlns:a16="http://schemas.microsoft.com/office/drawing/2014/main" id="{C52DE3EB-7544-4BC3-B79A-A7BD9ABFF52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a:extLst>
                  <a:ext uri="{FF2B5EF4-FFF2-40B4-BE49-F238E27FC236}">
                    <a16:creationId xmlns:a16="http://schemas.microsoft.com/office/drawing/2014/main" id="{DA15720B-754E-4010-AA9B-6FCF9376DB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a:extLst>
                <a:ext uri="{FF2B5EF4-FFF2-40B4-BE49-F238E27FC236}">
                  <a16:creationId xmlns:a16="http://schemas.microsoft.com/office/drawing/2014/main" id="{73388D26-CD1C-4465-AAE9-81A52103763F}"/>
                </a:ext>
              </a:extLst>
            </p:cNvPr>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2" name="Freeform: Shape 141">
            <a:extLst>
              <a:ext uri="{FF2B5EF4-FFF2-40B4-BE49-F238E27FC236}">
                <a16:creationId xmlns:a16="http://schemas.microsoft.com/office/drawing/2014/main" id="{B3224A3C-6B54-4A82-B4D3-ADDC2C9AFA02}"/>
              </a:ext>
            </a:extLst>
          </p:cNvPr>
          <p:cNvSpPr/>
          <p:nvPr/>
        </p:nvSpPr>
        <p:spPr>
          <a:xfrm>
            <a:off x="9204080" y="57050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9937C86-6372-4E26-B12A-12EBCE636EED}"/>
              </a:ext>
            </a:extLst>
          </p:cNvPr>
          <p:cNvSpPr txBox="1"/>
          <p:nvPr/>
        </p:nvSpPr>
        <p:spPr>
          <a:xfrm>
            <a:off x="3671666" y="844547"/>
            <a:ext cx="2841675" cy="584775"/>
          </a:xfrm>
          <a:prstGeom prst="rect">
            <a:avLst/>
          </a:prstGeom>
          <a:noFill/>
        </p:spPr>
        <p:txBody>
          <a:bodyPr wrap="square" rtlCol="0">
            <a:spAutoFit/>
          </a:bodyPr>
          <a:lstStyle/>
          <a:p>
            <a:r>
              <a:rPr lang="en-ZA" sz="3200" dirty="0">
                <a:solidFill>
                  <a:schemeClr val="accent1">
                    <a:lumMod val="75000"/>
                  </a:schemeClr>
                </a:solidFill>
              </a:rPr>
              <a:t>STRUCTURE</a:t>
            </a:r>
          </a:p>
        </p:txBody>
      </p:sp>
    </p:spTree>
    <p:extLst>
      <p:ext uri="{BB962C8B-B14F-4D97-AF65-F5344CB8AC3E}">
        <p14:creationId xmlns:p14="http://schemas.microsoft.com/office/powerpoint/2010/main" val="3827296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F618DB1-D1CF-4826-BA54-F4B1AE6F626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9101" r="19101"/>
          <a:stretch>
            <a:fillRect/>
          </a:stretch>
        </p:blipFill>
        <p:spPr/>
      </p:pic>
      <p:sp>
        <p:nvSpPr>
          <p:cNvPr id="2" name="Title 1"/>
          <p:cNvSpPr>
            <a:spLocks noGrp="1"/>
          </p:cNvSpPr>
          <p:nvPr>
            <p:ph type="title"/>
          </p:nvPr>
        </p:nvSpPr>
        <p:spPr/>
        <p:txBody>
          <a:bodyPr/>
          <a:lstStyle/>
          <a:p>
            <a:r>
              <a:rPr lang="en-US" dirty="0"/>
              <a:t>Implementation</a:t>
            </a:r>
          </a:p>
        </p:txBody>
      </p:sp>
      <p:sp>
        <p:nvSpPr>
          <p:cNvPr id="25" name="TextBox 24"/>
          <p:cNvSpPr txBox="1"/>
          <p:nvPr/>
        </p:nvSpPr>
        <p:spPr>
          <a:xfrm>
            <a:off x="5899676" y="1592226"/>
            <a:ext cx="4929616" cy="461665"/>
          </a:xfrm>
          <a:prstGeom prst="rect">
            <a:avLst/>
          </a:prstGeom>
          <a:noFill/>
        </p:spPr>
        <p:txBody>
          <a:bodyPr wrap="square" rtlCol="0">
            <a:spAutoFit/>
          </a:bodyPr>
          <a:lstStyle/>
          <a:p>
            <a:pPr algn="r"/>
            <a:r>
              <a:rPr lang="en-US" altLang="ko-KR" sz="2400" b="1" dirty="0">
                <a:solidFill>
                  <a:schemeClr val="bg1"/>
                </a:solidFill>
                <a:cs typeface="Arial" pitchFamily="34" charset="0"/>
              </a:rPr>
              <a:t>TOOLS</a:t>
            </a:r>
            <a:endParaRPr lang="ko-KR" altLang="en-US" sz="2400" b="1" dirty="0">
              <a:solidFill>
                <a:schemeClr val="bg1"/>
              </a:solidFill>
              <a:cs typeface="Arial" pitchFamily="34" charset="0"/>
            </a:endParaRPr>
          </a:p>
        </p:txBody>
      </p:sp>
      <p:sp>
        <p:nvSpPr>
          <p:cNvPr id="28" name="TextBox 27"/>
          <p:cNvSpPr txBox="1"/>
          <p:nvPr/>
        </p:nvSpPr>
        <p:spPr>
          <a:xfrm>
            <a:off x="5258335" y="2313513"/>
            <a:ext cx="4929616" cy="276999"/>
          </a:xfrm>
          <a:prstGeom prst="rect">
            <a:avLst/>
          </a:prstGeom>
          <a:noFill/>
        </p:spPr>
        <p:txBody>
          <a:bodyPr wrap="square" rtlCol="0">
            <a:spAutoFit/>
          </a:bodyPr>
          <a:lstStyle/>
          <a:p>
            <a:pPr algn="r"/>
            <a:r>
              <a:rPr lang="en-US" altLang="ko-KR" sz="1200" b="1" dirty="0">
                <a:solidFill>
                  <a:schemeClr val="bg1"/>
                </a:solidFill>
                <a:cs typeface="Arial" pitchFamily="34" charset="0"/>
              </a:rPr>
              <a:t>Flutter</a:t>
            </a:r>
            <a:endParaRPr lang="ko-KR" altLang="en-US" sz="1200" b="1" dirty="0">
              <a:solidFill>
                <a:schemeClr val="bg1"/>
              </a:solidFill>
              <a:cs typeface="Arial" pitchFamily="34" charset="0"/>
            </a:endParaRPr>
          </a:p>
        </p:txBody>
      </p:sp>
      <p:sp>
        <p:nvSpPr>
          <p:cNvPr id="31" name="TextBox 30"/>
          <p:cNvSpPr txBox="1"/>
          <p:nvPr/>
        </p:nvSpPr>
        <p:spPr>
          <a:xfrm>
            <a:off x="4616994" y="3034800"/>
            <a:ext cx="4929616" cy="276999"/>
          </a:xfrm>
          <a:prstGeom prst="rect">
            <a:avLst/>
          </a:prstGeom>
          <a:noFill/>
        </p:spPr>
        <p:txBody>
          <a:bodyPr wrap="square" rtlCol="0">
            <a:spAutoFit/>
          </a:bodyPr>
          <a:lstStyle/>
          <a:p>
            <a:pPr algn="r"/>
            <a:r>
              <a:rPr lang="en-US" altLang="ko-KR" sz="1200" b="1" dirty="0">
                <a:solidFill>
                  <a:schemeClr val="bg1"/>
                </a:solidFill>
                <a:cs typeface="Arial" pitchFamily="34" charset="0"/>
              </a:rPr>
              <a:t>Google Maps API</a:t>
            </a:r>
            <a:endParaRPr lang="ko-KR" altLang="en-US" sz="1200" b="1" dirty="0">
              <a:solidFill>
                <a:schemeClr val="bg1"/>
              </a:solidFill>
              <a:cs typeface="Arial" pitchFamily="34" charset="0"/>
            </a:endParaRPr>
          </a:p>
        </p:txBody>
      </p:sp>
      <p:sp>
        <p:nvSpPr>
          <p:cNvPr id="34" name="TextBox 33"/>
          <p:cNvSpPr txBox="1"/>
          <p:nvPr/>
        </p:nvSpPr>
        <p:spPr>
          <a:xfrm>
            <a:off x="3975653" y="3756088"/>
            <a:ext cx="4929616" cy="276999"/>
          </a:xfrm>
          <a:prstGeom prst="rect">
            <a:avLst/>
          </a:prstGeom>
          <a:noFill/>
        </p:spPr>
        <p:txBody>
          <a:bodyPr wrap="square" rtlCol="0">
            <a:spAutoFit/>
          </a:bodyPr>
          <a:lstStyle/>
          <a:p>
            <a:pPr algn="r"/>
            <a:r>
              <a:rPr lang="en-US" altLang="ko-KR" sz="1200" b="1" dirty="0">
                <a:solidFill>
                  <a:schemeClr val="bg1"/>
                </a:solidFill>
                <a:cs typeface="Arial" pitchFamily="34" charset="0"/>
              </a:rPr>
              <a:t>Google Firebase</a:t>
            </a:r>
            <a:endParaRPr lang="ko-KR" altLang="en-US" sz="1200" b="1" dirty="0">
              <a:solidFill>
                <a:schemeClr val="bg1"/>
              </a:solidFill>
              <a:cs typeface="Arial" pitchFamily="34" charset="0"/>
            </a:endParaRPr>
          </a:p>
        </p:txBody>
      </p:sp>
      <p:sp>
        <p:nvSpPr>
          <p:cNvPr id="41" name="Freeform: Shape 40">
            <a:extLst>
              <a:ext uri="{FF2B5EF4-FFF2-40B4-BE49-F238E27FC236}">
                <a16:creationId xmlns:a16="http://schemas.microsoft.com/office/drawing/2014/main" id="{0C742CBC-4C63-48A4-9095-77757C861C2E}"/>
              </a:ext>
            </a:extLst>
          </p:cNvPr>
          <p:cNvSpPr/>
          <p:nvPr/>
        </p:nvSpPr>
        <p:spPr>
          <a:xfrm rot="3148397">
            <a:off x="2515338" y="2820410"/>
            <a:ext cx="1316954" cy="1118479"/>
          </a:xfrm>
          <a:custGeom>
            <a:avLst/>
            <a:gdLst>
              <a:gd name="connsiteX0" fmla="*/ 75030 w 1316954"/>
              <a:gd name="connsiteY0" fmla="*/ 75030 h 1118479"/>
              <a:gd name="connsiteX1" fmla="*/ 256167 w 1316954"/>
              <a:gd name="connsiteY1" fmla="*/ 0 h 1118479"/>
              <a:gd name="connsiteX2" fmla="*/ 512334 w 1316954"/>
              <a:gd name="connsiteY2" fmla="*/ 256167 h 1118479"/>
              <a:gd name="connsiteX3" fmla="*/ 512334 w 1316954"/>
              <a:gd name="connsiteY3" fmla="*/ 325549 h 1118479"/>
              <a:gd name="connsiteX4" fmla="*/ 573788 w 1316954"/>
              <a:gd name="connsiteY4" fmla="*/ 284115 h 1118479"/>
              <a:gd name="connsiteX5" fmla="*/ 673500 w 1316954"/>
              <a:gd name="connsiteY5" fmla="*/ 263984 h 1118479"/>
              <a:gd name="connsiteX6" fmla="*/ 929667 w 1316954"/>
              <a:gd name="connsiteY6" fmla="*/ 520151 h 1118479"/>
              <a:gd name="connsiteX7" fmla="*/ 929667 w 1316954"/>
              <a:gd name="connsiteY7" fmla="*/ 585238 h 1118479"/>
              <a:gd name="connsiteX8" fmla="*/ 979505 w 1316954"/>
              <a:gd name="connsiteY8" fmla="*/ 551637 h 1118479"/>
              <a:gd name="connsiteX9" fmla="*/ 1074053 w 1316954"/>
              <a:gd name="connsiteY9" fmla="*/ 532548 h 1118479"/>
              <a:gd name="connsiteX10" fmla="*/ 1316954 w 1316954"/>
              <a:gd name="connsiteY10" fmla="*/ 775449 h 1118479"/>
              <a:gd name="connsiteX11" fmla="*/ 1316953 w 1316954"/>
              <a:gd name="connsiteY11" fmla="*/ 875578 h 1118479"/>
              <a:gd name="connsiteX12" fmla="*/ 1074052 w 1316954"/>
              <a:gd name="connsiteY12" fmla="*/ 1118479 h 1118479"/>
              <a:gd name="connsiteX13" fmla="*/ 1074053 w 1316954"/>
              <a:gd name="connsiteY13" fmla="*/ 1118478 h 1118479"/>
              <a:gd name="connsiteX14" fmla="*/ 836087 w 1316954"/>
              <a:gd name="connsiteY14" fmla="*/ 924530 h 1118479"/>
              <a:gd name="connsiteX15" fmla="*/ 832547 w 1316954"/>
              <a:gd name="connsiteY15" fmla="*/ 889407 h 1118479"/>
              <a:gd name="connsiteX16" fmla="*/ 773212 w 1316954"/>
              <a:gd name="connsiteY16" fmla="*/ 929412 h 1118479"/>
              <a:gd name="connsiteX17" fmla="*/ 673500 w 1316954"/>
              <a:gd name="connsiteY17" fmla="*/ 949543 h 1118479"/>
              <a:gd name="connsiteX18" fmla="*/ 417333 w 1316954"/>
              <a:gd name="connsiteY18" fmla="*/ 693376 h 1118479"/>
              <a:gd name="connsiteX19" fmla="*/ 417333 w 1316954"/>
              <a:gd name="connsiteY19" fmla="*/ 623994 h 1118479"/>
              <a:gd name="connsiteX20" fmla="*/ 355879 w 1316954"/>
              <a:gd name="connsiteY20" fmla="*/ 665428 h 1118479"/>
              <a:gd name="connsiteX21" fmla="*/ 256167 w 1316954"/>
              <a:gd name="connsiteY21" fmla="*/ 685559 h 1118479"/>
              <a:gd name="connsiteX22" fmla="*/ 0 w 1316954"/>
              <a:gd name="connsiteY22" fmla="*/ 429392 h 1118479"/>
              <a:gd name="connsiteX23" fmla="*/ 0 w 1316954"/>
              <a:gd name="connsiteY23" fmla="*/ 256167 h 1118479"/>
              <a:gd name="connsiteX24" fmla="*/ 75030 w 1316954"/>
              <a:gd name="connsiteY24" fmla="*/ 7503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16954" h="1118479">
                <a:moveTo>
                  <a:pt x="75030" y="75030"/>
                </a:moveTo>
                <a:cubicBezTo>
                  <a:pt x="121387" y="28673"/>
                  <a:pt x="185428" y="0"/>
                  <a:pt x="256167" y="0"/>
                </a:cubicBezTo>
                <a:cubicBezTo>
                  <a:pt x="397644" y="0"/>
                  <a:pt x="512334" y="114690"/>
                  <a:pt x="512334" y="256167"/>
                </a:cubicBezTo>
                <a:lnTo>
                  <a:pt x="512334" y="325549"/>
                </a:lnTo>
                <a:lnTo>
                  <a:pt x="573788" y="284115"/>
                </a:lnTo>
                <a:cubicBezTo>
                  <a:pt x="604436" y="271152"/>
                  <a:pt x="638131" y="263984"/>
                  <a:pt x="673500" y="263984"/>
                </a:cubicBezTo>
                <a:cubicBezTo>
                  <a:pt x="814977" y="263984"/>
                  <a:pt x="929667" y="378674"/>
                  <a:pt x="929667" y="520151"/>
                </a:cubicBezTo>
                <a:lnTo>
                  <a:pt x="929667" y="585238"/>
                </a:lnTo>
                <a:lnTo>
                  <a:pt x="979505" y="551637"/>
                </a:lnTo>
                <a:cubicBezTo>
                  <a:pt x="1008565" y="539345"/>
                  <a:pt x="1040516" y="532548"/>
                  <a:pt x="1074053" y="532548"/>
                </a:cubicBezTo>
                <a:cubicBezTo>
                  <a:pt x="1208204" y="532548"/>
                  <a:pt x="1316954" y="641298"/>
                  <a:pt x="1316954" y="775449"/>
                </a:cubicBezTo>
                <a:cubicBezTo>
                  <a:pt x="1316954" y="808825"/>
                  <a:pt x="1316953" y="842202"/>
                  <a:pt x="1316953" y="875578"/>
                </a:cubicBezTo>
                <a:cubicBezTo>
                  <a:pt x="1316953" y="1009729"/>
                  <a:pt x="1208203" y="1118479"/>
                  <a:pt x="1074052" y="1118479"/>
                </a:cubicBezTo>
                <a:lnTo>
                  <a:pt x="1074053" y="1118478"/>
                </a:lnTo>
                <a:cubicBezTo>
                  <a:pt x="956671" y="1118478"/>
                  <a:pt x="858737" y="1035217"/>
                  <a:pt x="836087" y="924530"/>
                </a:cubicBezTo>
                <a:lnTo>
                  <a:pt x="832547" y="889407"/>
                </a:lnTo>
                <a:lnTo>
                  <a:pt x="773212" y="929412"/>
                </a:lnTo>
                <a:cubicBezTo>
                  <a:pt x="742565" y="942375"/>
                  <a:pt x="708869" y="949543"/>
                  <a:pt x="673500" y="949543"/>
                </a:cubicBezTo>
                <a:cubicBezTo>
                  <a:pt x="532023" y="949543"/>
                  <a:pt x="417333" y="834853"/>
                  <a:pt x="417333" y="693376"/>
                </a:cubicBezTo>
                <a:lnTo>
                  <a:pt x="417333" y="623994"/>
                </a:lnTo>
                <a:lnTo>
                  <a:pt x="355879" y="665428"/>
                </a:lnTo>
                <a:cubicBezTo>
                  <a:pt x="325231" y="678391"/>
                  <a:pt x="291536" y="685559"/>
                  <a:pt x="256167" y="685559"/>
                </a:cubicBezTo>
                <a:cubicBezTo>
                  <a:pt x="114690" y="685559"/>
                  <a:pt x="0" y="570869"/>
                  <a:pt x="0" y="429392"/>
                </a:cubicBezTo>
                <a:lnTo>
                  <a:pt x="0" y="256167"/>
                </a:lnTo>
                <a:cubicBezTo>
                  <a:pt x="0" y="185429"/>
                  <a:pt x="28672" y="121387"/>
                  <a:pt x="75030" y="75030"/>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a:solidFill>
                <a:schemeClr val="tx1"/>
              </a:solidFill>
            </a:endParaRPr>
          </a:p>
        </p:txBody>
      </p:sp>
    </p:spTree>
    <p:extLst>
      <p:ext uri="{BB962C8B-B14F-4D97-AF65-F5344CB8AC3E}">
        <p14:creationId xmlns:p14="http://schemas.microsoft.com/office/powerpoint/2010/main" val="2961927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C03F7-15F4-4DEB-BFC6-F073032C4723}"/>
              </a:ext>
            </a:extLst>
          </p:cNvPr>
          <p:cNvSpPr>
            <a:spLocks noGrp="1"/>
          </p:cNvSpPr>
          <p:nvPr>
            <p:ph type="body" sz="quarter" idx="10"/>
          </p:nvPr>
        </p:nvSpPr>
        <p:spPr/>
        <p:txBody>
          <a:bodyPr/>
          <a:lstStyle/>
          <a:p>
            <a:r>
              <a:rPr lang="en-ZA" dirty="0"/>
              <a:t>ARCHITECTURE</a:t>
            </a:r>
          </a:p>
        </p:txBody>
      </p:sp>
      <p:sp>
        <p:nvSpPr>
          <p:cNvPr id="4" name="TextBox 3">
            <a:extLst>
              <a:ext uri="{FF2B5EF4-FFF2-40B4-BE49-F238E27FC236}">
                <a16:creationId xmlns:a16="http://schemas.microsoft.com/office/drawing/2014/main" id="{6EEBCC2C-AE49-45F9-8B7D-07C4188089D7}"/>
              </a:ext>
            </a:extLst>
          </p:cNvPr>
          <p:cNvSpPr txBox="1"/>
          <p:nvPr/>
        </p:nvSpPr>
        <p:spPr>
          <a:xfrm>
            <a:off x="1308295" y="1364566"/>
            <a:ext cx="9523828" cy="369332"/>
          </a:xfrm>
          <a:prstGeom prst="rect">
            <a:avLst/>
          </a:prstGeom>
          <a:noFill/>
        </p:spPr>
        <p:txBody>
          <a:bodyPr wrap="square" rtlCol="0">
            <a:spAutoFit/>
          </a:bodyPr>
          <a:lstStyle/>
          <a:p>
            <a:pPr marL="285750" indent="-285750">
              <a:buFont typeface="Arial" panose="020B0604020202020204" pitchFamily="34" charset="0"/>
              <a:buChar char="•"/>
            </a:pPr>
            <a:endParaRPr lang="en-ZA" dirty="0"/>
          </a:p>
        </p:txBody>
      </p:sp>
      <p:sp>
        <p:nvSpPr>
          <p:cNvPr id="5" name="TextBox 4">
            <a:extLst>
              <a:ext uri="{FF2B5EF4-FFF2-40B4-BE49-F238E27FC236}">
                <a16:creationId xmlns:a16="http://schemas.microsoft.com/office/drawing/2014/main" id="{4DD2B777-E2A5-4155-9C8B-55190F86FFA2}"/>
              </a:ext>
            </a:extLst>
          </p:cNvPr>
          <p:cNvSpPr txBox="1"/>
          <p:nvPr/>
        </p:nvSpPr>
        <p:spPr>
          <a:xfrm>
            <a:off x="1561514" y="1519311"/>
            <a:ext cx="8651631" cy="2862322"/>
          </a:xfrm>
          <a:prstGeom prst="rect">
            <a:avLst/>
          </a:prstGeom>
          <a:noFill/>
        </p:spPr>
        <p:txBody>
          <a:bodyPr wrap="square" rtlCol="0">
            <a:spAutoFit/>
          </a:bodyPr>
          <a:lstStyle/>
          <a:p>
            <a:pPr marL="285750" indent="-285750">
              <a:buFont typeface="Arial" panose="020B0604020202020204" pitchFamily="34" charset="0"/>
              <a:buChar char="•"/>
            </a:pPr>
            <a:r>
              <a:rPr lang="en-ZA" dirty="0"/>
              <a:t>We stream data (locations) from Google Maps, using Google API and store the data on Google Firebase. The login registrations(emails, passwords) of the user also get stored on firebase, so that they are recognized when they login again.</a:t>
            </a:r>
          </a:p>
          <a:p>
            <a:pPr marL="285750" indent="-285750">
              <a:buFont typeface="Arial" panose="020B0604020202020204" pitchFamily="34" charset="0"/>
              <a:buChar char="•"/>
            </a:pPr>
            <a:r>
              <a:rPr lang="en-ZA" dirty="0"/>
              <a:t>The Google API is used to locate the user and the dangerous areas in Cape Town so that in the event that a user is attacked, they can press a button and their location is logged.</a:t>
            </a:r>
          </a:p>
          <a:p>
            <a:pPr marL="285750" indent="-285750">
              <a:buFont typeface="Arial" panose="020B0604020202020204" pitchFamily="34" charset="0"/>
              <a:buChar char="•"/>
            </a:pPr>
            <a:r>
              <a:rPr lang="en-ZA" dirty="0"/>
              <a:t>Upon pressing the button, the database is updated with the user’s location and then using FCM, other devices with the same application can be notified of the user’s danger. </a:t>
            </a:r>
          </a:p>
          <a:p>
            <a:pPr marL="285750" indent="-285750">
              <a:buFont typeface="Arial" panose="020B0604020202020204" pitchFamily="34" charset="0"/>
              <a:buChar char="•"/>
            </a:pPr>
            <a:endParaRPr lang="en-ZA" dirty="0"/>
          </a:p>
        </p:txBody>
      </p:sp>
    </p:spTree>
    <p:extLst>
      <p:ext uri="{BB962C8B-B14F-4D97-AF65-F5344CB8AC3E}">
        <p14:creationId xmlns:p14="http://schemas.microsoft.com/office/powerpoint/2010/main" val="3072089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6C9FE1C-5F9B-4C2B-B85C-396D5918DCDC}"/>
              </a:ext>
            </a:extLst>
          </p:cNvPr>
          <p:cNvSpPr>
            <a:spLocks noGrp="1"/>
          </p:cNvSpPr>
          <p:nvPr>
            <p:ph type="body" sz="quarter" idx="10"/>
          </p:nvPr>
        </p:nvSpPr>
        <p:spPr/>
        <p:txBody>
          <a:bodyPr/>
          <a:lstStyle/>
          <a:p>
            <a:r>
              <a:rPr lang="en-ZA" dirty="0"/>
              <a:t>Results</a:t>
            </a:r>
          </a:p>
        </p:txBody>
      </p:sp>
      <p:pic>
        <p:nvPicPr>
          <p:cNvPr id="16" name="Picture 15">
            <a:extLst>
              <a:ext uri="{FF2B5EF4-FFF2-40B4-BE49-F238E27FC236}">
                <a16:creationId xmlns:a16="http://schemas.microsoft.com/office/drawing/2014/main" id="{BEA1B212-B61E-4ED3-95DE-9B8F8371A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629" y="1997613"/>
            <a:ext cx="1961094" cy="3840480"/>
          </a:xfrm>
          <a:prstGeom prst="rect">
            <a:avLst/>
          </a:prstGeom>
        </p:spPr>
      </p:pic>
      <p:sp>
        <p:nvSpPr>
          <p:cNvPr id="19" name="TextBox 18">
            <a:extLst>
              <a:ext uri="{FF2B5EF4-FFF2-40B4-BE49-F238E27FC236}">
                <a16:creationId xmlns:a16="http://schemas.microsoft.com/office/drawing/2014/main" id="{5CE75022-FAF0-44C7-8BB9-08913C82FFFD}"/>
              </a:ext>
            </a:extLst>
          </p:cNvPr>
          <p:cNvSpPr txBox="1"/>
          <p:nvPr/>
        </p:nvSpPr>
        <p:spPr>
          <a:xfrm>
            <a:off x="5598942" y="2616591"/>
            <a:ext cx="5162843" cy="923330"/>
          </a:xfrm>
          <a:prstGeom prst="rect">
            <a:avLst/>
          </a:prstGeom>
          <a:noFill/>
        </p:spPr>
        <p:txBody>
          <a:bodyPr wrap="square" rtlCol="0">
            <a:spAutoFit/>
          </a:bodyPr>
          <a:lstStyle/>
          <a:p>
            <a:r>
              <a:rPr lang="en-ZA" dirty="0"/>
              <a:t>The user signs in and after signing in, they are met with this interface and they can click the “Start Detecting” button</a:t>
            </a:r>
          </a:p>
        </p:txBody>
      </p:sp>
    </p:spTree>
    <p:extLst>
      <p:ext uri="{BB962C8B-B14F-4D97-AF65-F5344CB8AC3E}">
        <p14:creationId xmlns:p14="http://schemas.microsoft.com/office/powerpoint/2010/main" val="906224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09522-03B7-4F69-817B-F12C2819A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433" y="0"/>
            <a:ext cx="3165231" cy="6858000"/>
          </a:xfrm>
          <a:prstGeom prst="rect">
            <a:avLst/>
          </a:prstGeom>
        </p:spPr>
      </p:pic>
      <p:sp>
        <p:nvSpPr>
          <p:cNvPr id="5" name="TextBox 4">
            <a:extLst>
              <a:ext uri="{FF2B5EF4-FFF2-40B4-BE49-F238E27FC236}">
                <a16:creationId xmlns:a16="http://schemas.microsoft.com/office/drawing/2014/main" id="{F95BA5C8-8BBF-4FCB-B9AB-E7A89A7E053A}"/>
              </a:ext>
            </a:extLst>
          </p:cNvPr>
          <p:cNvSpPr txBox="1"/>
          <p:nvPr/>
        </p:nvSpPr>
        <p:spPr>
          <a:xfrm>
            <a:off x="6428935" y="914400"/>
            <a:ext cx="4670474" cy="369332"/>
          </a:xfrm>
          <a:prstGeom prst="rect">
            <a:avLst/>
          </a:prstGeom>
          <a:noFill/>
        </p:spPr>
        <p:txBody>
          <a:bodyPr wrap="square" rtlCol="0">
            <a:spAutoFit/>
          </a:bodyPr>
          <a:lstStyle/>
          <a:p>
            <a:r>
              <a:rPr lang="en-ZA" dirty="0"/>
              <a:t>The user is prompted for permissions</a:t>
            </a:r>
          </a:p>
        </p:txBody>
      </p:sp>
    </p:spTree>
    <p:extLst>
      <p:ext uri="{BB962C8B-B14F-4D97-AF65-F5344CB8AC3E}">
        <p14:creationId xmlns:p14="http://schemas.microsoft.com/office/powerpoint/2010/main" val="1767112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500BC-F217-49D1-A07C-9B778417A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255" y="0"/>
            <a:ext cx="3086100" cy="6858000"/>
          </a:xfrm>
          <a:prstGeom prst="rect">
            <a:avLst/>
          </a:prstGeom>
        </p:spPr>
      </p:pic>
      <p:sp>
        <p:nvSpPr>
          <p:cNvPr id="4" name="TextBox 3">
            <a:extLst>
              <a:ext uri="{FF2B5EF4-FFF2-40B4-BE49-F238E27FC236}">
                <a16:creationId xmlns:a16="http://schemas.microsoft.com/office/drawing/2014/main" id="{6D8AB1E0-8AF9-44E5-92DD-C7FBD1BF0128}"/>
              </a:ext>
            </a:extLst>
          </p:cNvPr>
          <p:cNvSpPr txBox="1"/>
          <p:nvPr/>
        </p:nvSpPr>
        <p:spPr>
          <a:xfrm>
            <a:off x="6096000" y="984738"/>
            <a:ext cx="4511040" cy="646331"/>
          </a:xfrm>
          <a:prstGeom prst="rect">
            <a:avLst/>
          </a:prstGeom>
          <a:noFill/>
        </p:spPr>
        <p:txBody>
          <a:bodyPr wrap="square" rtlCol="0">
            <a:spAutoFit/>
          </a:bodyPr>
          <a:lstStyle/>
          <a:p>
            <a:r>
              <a:rPr lang="en-ZA" dirty="0"/>
              <a:t>The purple markers show the danger zones on the map.</a:t>
            </a:r>
          </a:p>
        </p:txBody>
      </p:sp>
    </p:spTree>
    <p:extLst>
      <p:ext uri="{BB962C8B-B14F-4D97-AF65-F5344CB8AC3E}">
        <p14:creationId xmlns:p14="http://schemas.microsoft.com/office/powerpoint/2010/main" val="148845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5A69A-722F-4E39-B6D1-D6BACC724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811" y="154744"/>
            <a:ext cx="3086100" cy="6858000"/>
          </a:xfrm>
          <a:prstGeom prst="rect">
            <a:avLst/>
          </a:prstGeom>
        </p:spPr>
      </p:pic>
      <p:sp>
        <p:nvSpPr>
          <p:cNvPr id="4" name="TextBox 3">
            <a:extLst>
              <a:ext uri="{FF2B5EF4-FFF2-40B4-BE49-F238E27FC236}">
                <a16:creationId xmlns:a16="http://schemas.microsoft.com/office/drawing/2014/main" id="{05B0B786-94AE-4209-8820-2140338507FE}"/>
              </a:ext>
            </a:extLst>
          </p:cNvPr>
          <p:cNvSpPr txBox="1"/>
          <p:nvPr/>
        </p:nvSpPr>
        <p:spPr>
          <a:xfrm>
            <a:off x="6485206" y="914400"/>
            <a:ext cx="4783016" cy="1754326"/>
          </a:xfrm>
          <a:prstGeom prst="rect">
            <a:avLst/>
          </a:prstGeom>
          <a:noFill/>
        </p:spPr>
        <p:txBody>
          <a:bodyPr wrap="square" rtlCol="0">
            <a:spAutoFit/>
          </a:bodyPr>
          <a:lstStyle/>
          <a:p>
            <a:r>
              <a:rPr lang="en-ZA" dirty="0"/>
              <a:t>An alert pops up when you get to the danger zone, and in the case that you’re anticipating a crime/an attack you can either, get help or proceed. The Get Help button notifies a user with the same application(and the police) in case of an emergency.</a:t>
            </a:r>
          </a:p>
        </p:txBody>
      </p:sp>
    </p:spTree>
    <p:extLst>
      <p:ext uri="{BB962C8B-B14F-4D97-AF65-F5344CB8AC3E}">
        <p14:creationId xmlns:p14="http://schemas.microsoft.com/office/powerpoint/2010/main" val="2837998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B95369-63A0-4A67-9604-6092A91840B7}"/>
              </a:ext>
            </a:extLst>
          </p:cNvPr>
          <p:cNvSpPr txBox="1"/>
          <p:nvPr/>
        </p:nvSpPr>
        <p:spPr>
          <a:xfrm>
            <a:off x="5289453" y="1927275"/>
            <a:ext cx="4811150" cy="646331"/>
          </a:xfrm>
          <a:prstGeom prst="rect">
            <a:avLst/>
          </a:prstGeom>
          <a:noFill/>
        </p:spPr>
        <p:txBody>
          <a:bodyPr wrap="square" rtlCol="0">
            <a:spAutoFit/>
          </a:bodyPr>
          <a:lstStyle/>
          <a:p>
            <a:r>
              <a:rPr lang="en-ZA" dirty="0"/>
              <a:t>Message sent to other device if help is needed</a:t>
            </a:r>
          </a:p>
        </p:txBody>
      </p:sp>
      <p:pic>
        <p:nvPicPr>
          <p:cNvPr id="6" name="Picture 5">
            <a:extLst>
              <a:ext uri="{FF2B5EF4-FFF2-40B4-BE49-F238E27FC236}">
                <a16:creationId xmlns:a16="http://schemas.microsoft.com/office/drawing/2014/main" id="{0567CC8C-0B79-47DA-BFC4-7DC3CD381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4" y="211015"/>
            <a:ext cx="3713872" cy="5866228"/>
          </a:xfrm>
          <a:prstGeom prst="rect">
            <a:avLst/>
          </a:prstGeom>
        </p:spPr>
      </p:pic>
    </p:spTree>
    <p:extLst>
      <p:ext uri="{BB962C8B-B14F-4D97-AF65-F5344CB8AC3E}">
        <p14:creationId xmlns:p14="http://schemas.microsoft.com/office/powerpoint/2010/main" val="27191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F3B4FF-97FB-45B7-9EB0-50D266DCD518}"/>
              </a:ext>
            </a:extLst>
          </p:cNvPr>
          <p:cNvSpPr>
            <a:spLocks noGrp="1"/>
          </p:cNvSpPr>
          <p:nvPr>
            <p:ph type="body" sz="quarter" idx="10"/>
          </p:nvPr>
        </p:nvSpPr>
        <p:spPr/>
        <p:txBody>
          <a:bodyPr/>
          <a:lstStyle/>
          <a:p>
            <a:r>
              <a:rPr lang="en-ZA" dirty="0"/>
              <a:t>Discussion</a:t>
            </a:r>
          </a:p>
        </p:txBody>
      </p:sp>
      <p:sp>
        <p:nvSpPr>
          <p:cNvPr id="3" name="TextBox 2">
            <a:extLst>
              <a:ext uri="{FF2B5EF4-FFF2-40B4-BE49-F238E27FC236}">
                <a16:creationId xmlns:a16="http://schemas.microsoft.com/office/drawing/2014/main" id="{6F75BCDB-3964-4634-9679-65BDC948036C}"/>
              </a:ext>
            </a:extLst>
          </p:cNvPr>
          <p:cNvSpPr txBox="1"/>
          <p:nvPr/>
        </p:nvSpPr>
        <p:spPr>
          <a:xfrm>
            <a:off x="844062" y="1322363"/>
            <a:ext cx="10466363" cy="3693319"/>
          </a:xfrm>
          <a:prstGeom prst="rect">
            <a:avLst/>
          </a:prstGeom>
          <a:noFill/>
        </p:spPr>
        <p:txBody>
          <a:bodyPr wrap="square" rtlCol="0">
            <a:spAutoFit/>
          </a:bodyPr>
          <a:lstStyle/>
          <a:p>
            <a:r>
              <a:rPr lang="en-ZA" dirty="0"/>
              <a:t>Future Improvements</a:t>
            </a:r>
          </a:p>
          <a:p>
            <a:endParaRPr lang="en-ZA" dirty="0"/>
          </a:p>
          <a:p>
            <a:pPr marL="285750" indent="-285750">
              <a:buFont typeface="Arial" panose="020B0604020202020204" pitchFamily="34" charset="0"/>
              <a:buChar char="•"/>
            </a:pPr>
            <a:r>
              <a:rPr lang="en-ZA" dirty="0"/>
              <a:t>Use machine learning to analyse crime data.</a:t>
            </a:r>
          </a:p>
          <a:p>
            <a:pPr marL="285750" indent="-285750">
              <a:buFont typeface="Arial" panose="020B0604020202020204" pitchFamily="34" charset="0"/>
              <a:buChar char="•"/>
            </a:pPr>
            <a:r>
              <a:rPr lang="en-ZA" dirty="0"/>
              <a:t>Classify the severity of crime in locations</a:t>
            </a:r>
          </a:p>
          <a:p>
            <a:pPr marL="285750" indent="-285750">
              <a:buFont typeface="Arial" panose="020B0604020202020204" pitchFamily="34" charset="0"/>
              <a:buChar char="•"/>
            </a:pPr>
            <a:r>
              <a:rPr lang="en-ZA" dirty="0"/>
              <a:t>Using Google Nearby API to reach nearby devices only.</a:t>
            </a:r>
          </a:p>
          <a:p>
            <a:pPr marL="285750" indent="-285750">
              <a:buFont typeface="Arial" panose="020B0604020202020204" pitchFamily="34" charset="0"/>
              <a:buChar char="•"/>
            </a:pPr>
            <a:r>
              <a:rPr lang="en-ZA" dirty="0"/>
              <a:t>Allow for the application to send a notification to another device without said device having to download the application.</a:t>
            </a:r>
          </a:p>
          <a:p>
            <a:pPr marL="285750" indent="-285750">
              <a:buFont typeface="Arial" panose="020B0604020202020204" pitchFamily="34" charset="0"/>
              <a:buChar char="•"/>
            </a:pPr>
            <a:r>
              <a:rPr lang="en-ZA" dirty="0"/>
              <a:t>Give a user alternative routes</a:t>
            </a:r>
          </a:p>
          <a:p>
            <a:pPr marL="285750" indent="-285750">
              <a:buFont typeface="Arial" panose="020B0604020202020204" pitchFamily="34" charset="0"/>
              <a:buChar char="•"/>
            </a:pPr>
            <a:endParaRPr lang="en-ZA" dirty="0"/>
          </a:p>
          <a:p>
            <a:r>
              <a:rPr lang="en-ZA" dirty="0"/>
              <a:t>Individual Experience</a:t>
            </a:r>
          </a:p>
          <a:p>
            <a:pPr marL="285750" indent="-285750">
              <a:buFont typeface="Arial" panose="020B0604020202020204" pitchFamily="34" charset="0"/>
              <a:buChar char="•"/>
            </a:pPr>
            <a:r>
              <a:rPr lang="en-ZA" dirty="0"/>
              <a:t>Difficulties faced, etc.</a:t>
            </a:r>
          </a:p>
          <a:p>
            <a:endParaRPr lang="en-ZA" dirty="0"/>
          </a:p>
          <a:p>
            <a:pPr marL="285750" indent="-285750">
              <a:buFont typeface="Arial" panose="020B0604020202020204" pitchFamily="34" charset="0"/>
              <a:buChar char="•"/>
            </a:pPr>
            <a:endParaRPr lang="en-ZA" dirty="0"/>
          </a:p>
        </p:txBody>
      </p:sp>
    </p:spTree>
    <p:extLst>
      <p:ext uri="{BB962C8B-B14F-4D97-AF65-F5344CB8AC3E}">
        <p14:creationId xmlns:p14="http://schemas.microsoft.com/office/powerpoint/2010/main" val="2201007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DCC698-7243-42EE-9E8C-FD61F3D072CC}"/>
              </a:ext>
            </a:extLst>
          </p:cNvPr>
          <p:cNvSpPr>
            <a:spLocks noGrp="1"/>
          </p:cNvSpPr>
          <p:nvPr>
            <p:ph type="body" sz="quarter" idx="10"/>
          </p:nvPr>
        </p:nvSpPr>
        <p:spPr/>
        <p:txBody>
          <a:bodyPr/>
          <a:lstStyle/>
          <a:p>
            <a:r>
              <a:rPr lang="en-ZA" dirty="0"/>
              <a:t>References</a:t>
            </a:r>
          </a:p>
        </p:txBody>
      </p:sp>
      <p:sp>
        <p:nvSpPr>
          <p:cNvPr id="5" name="TextBox 4">
            <a:extLst>
              <a:ext uri="{FF2B5EF4-FFF2-40B4-BE49-F238E27FC236}">
                <a16:creationId xmlns:a16="http://schemas.microsoft.com/office/drawing/2014/main" id="{6CCD7ABA-66BC-4088-B8DF-0A1C1F101680}"/>
              </a:ext>
            </a:extLst>
          </p:cNvPr>
          <p:cNvSpPr txBox="1"/>
          <p:nvPr/>
        </p:nvSpPr>
        <p:spPr>
          <a:xfrm>
            <a:off x="1336431" y="1744394"/>
            <a:ext cx="9439421" cy="5078313"/>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SimSun" panose="02010600030101010101" pitchFamily="2" charset="-122"/>
              </a:rPr>
              <a:t>“Hijacking on the rise across South Africa says Tracker’s latest vehicle crime statistics - </a:t>
            </a:r>
            <a:r>
              <a:rPr lang="en-US" sz="1800" dirty="0" err="1">
                <a:effectLst/>
                <a:ea typeface="SimSun" panose="02010600030101010101" pitchFamily="2" charset="-122"/>
              </a:rPr>
              <a:t>Lowvelder</a:t>
            </a:r>
            <a:r>
              <a:rPr lang="en-US" sz="1800" dirty="0">
                <a:effectLst/>
                <a:ea typeface="SimSun" panose="02010600030101010101" pitchFamily="2" charset="-122"/>
              </a:rPr>
              <a:t>.” [Online]. Available: https://lowvelder.co.za/700687/hijacking-on-the-rise-across-south-africa-says-trackers-latest-vehicle-crime-statistics/. [Accessed: 24-Aug-2020].</a:t>
            </a:r>
            <a:endParaRPr lang="en-US" dirty="0">
              <a:ea typeface="SimSun" panose="02010600030101010101" pitchFamily="2" charset="-122"/>
            </a:endParaRPr>
          </a:p>
          <a:p>
            <a:pPr marL="285750" indent="-285750">
              <a:buFont typeface="Arial" panose="020B0604020202020204" pitchFamily="34" charset="0"/>
              <a:buChar char="•"/>
            </a:pPr>
            <a:r>
              <a:rPr lang="en-US" sz="1800" dirty="0">
                <a:effectLst/>
                <a:ea typeface="SimSun" panose="02010600030101010101" pitchFamily="2" charset="-122"/>
              </a:rPr>
              <a:t>B. Suri, S. Taneja, N. </a:t>
            </a:r>
            <a:r>
              <a:rPr lang="en-US" sz="1800" dirty="0" err="1">
                <a:effectLst/>
                <a:ea typeface="SimSun" panose="02010600030101010101" pitchFamily="2" charset="-122"/>
              </a:rPr>
              <a:t>Sahni</a:t>
            </a:r>
            <a:r>
              <a:rPr lang="en-US" sz="1800" dirty="0">
                <a:effectLst/>
                <a:ea typeface="SimSun" panose="02010600030101010101" pitchFamily="2" charset="-122"/>
              </a:rPr>
              <a:t>, A. Varshney, A. Sharma, and R. </a:t>
            </a:r>
            <a:r>
              <a:rPr lang="en-US" sz="1800" dirty="0" err="1">
                <a:effectLst/>
                <a:ea typeface="SimSun" panose="02010600030101010101" pitchFamily="2" charset="-122"/>
              </a:rPr>
              <a:t>Vidhani</a:t>
            </a:r>
            <a:r>
              <a:rPr lang="en-US" sz="1800" dirty="0">
                <a:effectLst/>
                <a:ea typeface="SimSun" panose="02010600030101010101" pitchFamily="2" charset="-122"/>
              </a:rPr>
              <a:t>, “Smart threat alert system using IoT,” </a:t>
            </a:r>
            <a:r>
              <a:rPr lang="en-US" sz="1800" i="1" dirty="0">
                <a:effectLst/>
                <a:ea typeface="SimSun" panose="02010600030101010101" pitchFamily="2" charset="-122"/>
              </a:rPr>
              <a:t>Proceeding - IEEE Int. Conf. </a:t>
            </a:r>
            <a:r>
              <a:rPr lang="en-US" sz="1800" i="1" dirty="0" err="1">
                <a:effectLst/>
                <a:ea typeface="SimSun" panose="02010600030101010101" pitchFamily="2" charset="-122"/>
              </a:rPr>
              <a:t>Comput</a:t>
            </a:r>
            <a:r>
              <a:rPr lang="en-US" sz="1800" i="1" dirty="0">
                <a:effectLst/>
                <a:ea typeface="SimSun" panose="02010600030101010101" pitchFamily="2" charset="-122"/>
              </a:rPr>
              <a:t>. </a:t>
            </a:r>
            <a:r>
              <a:rPr lang="en-US" sz="1800" i="1" dirty="0" err="1">
                <a:effectLst/>
                <a:ea typeface="SimSun" panose="02010600030101010101" pitchFamily="2" charset="-122"/>
              </a:rPr>
              <a:t>Commun</a:t>
            </a:r>
            <a:r>
              <a:rPr lang="en-US" sz="1800" i="1" dirty="0">
                <a:effectLst/>
                <a:ea typeface="SimSun" panose="02010600030101010101" pitchFamily="2" charset="-122"/>
              </a:rPr>
              <a:t>. </a:t>
            </a:r>
            <a:r>
              <a:rPr lang="en-US" sz="1800" i="1" dirty="0" err="1">
                <a:effectLst/>
                <a:ea typeface="SimSun" panose="02010600030101010101" pitchFamily="2" charset="-122"/>
              </a:rPr>
              <a:t>Autom</a:t>
            </a:r>
            <a:r>
              <a:rPr lang="en-US" sz="1800" i="1" dirty="0">
                <a:effectLst/>
                <a:ea typeface="SimSun" panose="02010600030101010101" pitchFamily="2" charset="-122"/>
              </a:rPr>
              <a:t>. ICCCA 2017</a:t>
            </a:r>
            <a:r>
              <a:rPr lang="en-US" sz="1800" dirty="0">
                <a:effectLst/>
                <a:ea typeface="SimSun" panose="02010600030101010101" pitchFamily="2" charset="-122"/>
              </a:rPr>
              <a:t>, vol. 2017-January, no. December 2019, pp. 1246–1251, 2017, </a:t>
            </a:r>
            <a:r>
              <a:rPr lang="en-US" sz="1800" dirty="0" err="1">
                <a:effectLst/>
                <a:ea typeface="SimSun" panose="02010600030101010101" pitchFamily="2" charset="-122"/>
              </a:rPr>
              <a:t>doi</a:t>
            </a:r>
            <a:r>
              <a:rPr lang="en-US" sz="1800" dirty="0">
                <a:effectLst/>
                <a:ea typeface="SimSun" panose="02010600030101010101" pitchFamily="2" charset="-122"/>
              </a:rPr>
              <a:t>: 10.1109/CCAA.2017.8230006.</a:t>
            </a:r>
          </a:p>
          <a:p>
            <a:pPr marL="285750" indent="-285750">
              <a:buFont typeface="Arial" panose="020B0604020202020204" pitchFamily="34" charset="0"/>
              <a:buChar char="•"/>
            </a:pPr>
            <a:r>
              <a:rPr lang="en-US" sz="1800" dirty="0">
                <a:effectLst/>
                <a:ea typeface="SimSun" panose="02010600030101010101" pitchFamily="2" charset="-122"/>
              </a:rPr>
              <a:t>“Apps That Blast Out Crime Alerts Don’t Have to Rattle You - The New York Times.” [Online]. Available: https://www.nytimes.com/2019/05/29/technology/personaltech/neighborhood-crime-apps.html. [Accessed: 04-Sep-2020].</a:t>
            </a:r>
          </a:p>
          <a:p>
            <a:pPr marL="285750" indent="-285750">
              <a:buFont typeface="Arial" panose="020B0604020202020204" pitchFamily="34" charset="0"/>
              <a:buChar char="•"/>
            </a:pPr>
            <a:r>
              <a:rPr lang="en-US" sz="1800" dirty="0">
                <a:effectLst/>
                <a:ea typeface="SimSun" panose="02010600030101010101" pitchFamily="2" charset="-122"/>
              </a:rPr>
              <a:t>S. P. Prakash, G. D. Sanjay, K. K. Ghanshyam, T. S. </a:t>
            </a:r>
            <a:r>
              <a:rPr lang="en-US" sz="1800" dirty="0" err="1">
                <a:effectLst/>
                <a:ea typeface="SimSun" panose="02010600030101010101" pitchFamily="2" charset="-122"/>
              </a:rPr>
              <a:t>Manojkumar</a:t>
            </a:r>
            <a:r>
              <a:rPr lang="en-US" sz="1800" dirty="0">
                <a:effectLst/>
                <a:ea typeface="SimSun" panose="02010600030101010101" pitchFamily="2" charset="-122"/>
              </a:rPr>
              <a:t>, P. A. S. Gaikwad, and G. N. S. College, “‘ Identification of Crime and Accidental Area using IoT ,’” pp. 987–989, 2019</a:t>
            </a:r>
            <a:r>
              <a:rPr lang="en-US" sz="1800" dirty="0">
                <a:effectLst/>
                <a:latin typeface="Times New Roman" panose="02020603050405020304" pitchFamily="18" charset="0"/>
                <a:ea typeface="SimSun" panose="02010600030101010101" pitchFamily="2" charset="-122"/>
              </a:rPr>
              <a:t>.</a:t>
            </a:r>
            <a:endParaRPr lang="en-ZA" sz="1800" dirty="0">
              <a:effectLst/>
              <a:ea typeface="SimSun" panose="02010600030101010101" pitchFamily="2" charset="-122"/>
            </a:endParaRPr>
          </a:p>
          <a:p>
            <a:pPr marL="285750" indent="-285750">
              <a:buFont typeface="Arial" panose="020B0604020202020204" pitchFamily="34" charset="0"/>
              <a:buChar char="•"/>
            </a:pPr>
            <a:endParaRPr lang="en-US" sz="1800" dirty="0">
              <a:effectLst/>
              <a:ea typeface="SimSun" panose="02010600030101010101" pitchFamily="2" charset="-122"/>
            </a:endParaRPr>
          </a:p>
          <a:p>
            <a:pPr marL="285750" indent="-285750">
              <a:buFont typeface="Arial" panose="020B0604020202020204" pitchFamily="34" charset="0"/>
              <a:buChar char="•"/>
            </a:pPr>
            <a:endParaRPr lang="en-US" sz="1800" dirty="0">
              <a:effectLst/>
              <a:ea typeface="SimSun" panose="02010600030101010101" pitchFamily="2" charset="-122"/>
            </a:endParaRPr>
          </a:p>
          <a:p>
            <a:endParaRPr lang="en-US" dirty="0">
              <a:ea typeface="SimSun" panose="02010600030101010101" pitchFamily="2" charset="-122"/>
            </a:endParaRPr>
          </a:p>
        </p:txBody>
      </p:sp>
    </p:spTree>
    <p:extLst>
      <p:ext uri="{BB962C8B-B14F-4D97-AF65-F5344CB8AC3E}">
        <p14:creationId xmlns:p14="http://schemas.microsoft.com/office/powerpoint/2010/main" val="377000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2062101" y="948439"/>
            <a:ext cx="4777152" cy="2282092"/>
            <a:chOff x="3682246" y="840411"/>
            <a:chExt cx="4777152" cy="2282092"/>
          </a:xfrm>
        </p:grpSpPr>
        <p:sp>
          <p:nvSpPr>
            <p:cNvPr id="8" name="TextBox 7">
              <a:extLst>
                <a:ext uri="{FF2B5EF4-FFF2-40B4-BE49-F238E27FC236}">
                  <a16:creationId xmlns:a16="http://schemas.microsoft.com/office/drawing/2014/main" id="{5CF5BDA4-10C7-46A6-AC30-523A3FC438AC}"/>
                </a:ext>
              </a:extLst>
            </p:cNvPr>
            <p:cNvSpPr txBox="1"/>
            <p:nvPr/>
          </p:nvSpPr>
          <p:spPr>
            <a:xfrm>
              <a:off x="3682246" y="840411"/>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Team Moja</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3682302" y="1799064"/>
              <a:ext cx="4777096" cy="1323439"/>
            </a:xfrm>
            <a:prstGeom prst="rect">
              <a:avLst/>
            </a:prstGeom>
            <a:noFill/>
          </p:spPr>
          <p:txBody>
            <a:bodyPr wrap="square" rtlCol="0" anchor="ctr">
              <a:spAutoFit/>
            </a:bodyPr>
            <a:lstStyle/>
            <a:p>
              <a:r>
                <a:rPr lang="en-US" altLang="ko-KR" sz="2000" dirty="0">
                  <a:solidFill>
                    <a:schemeClr val="bg1"/>
                  </a:solidFill>
                  <a:cs typeface="Arial" pitchFamily="34" charset="0"/>
                </a:rPr>
                <a:t>Ali Myataza</a:t>
              </a:r>
            </a:p>
            <a:p>
              <a:r>
                <a:rPr lang="en-US" altLang="ko-KR" sz="2000" dirty="0">
                  <a:solidFill>
                    <a:schemeClr val="bg1"/>
                  </a:solidFill>
                  <a:cs typeface="Arial" pitchFamily="34" charset="0"/>
                </a:rPr>
                <a:t>Wanga Mbabe</a:t>
              </a:r>
            </a:p>
            <a:p>
              <a:r>
                <a:rPr lang="en-US" altLang="ko-KR" sz="2000" dirty="0">
                  <a:solidFill>
                    <a:schemeClr val="bg1"/>
                  </a:solidFill>
                  <a:cs typeface="Arial" pitchFamily="34" charset="0"/>
                </a:rPr>
                <a:t>Yamkela Xaka</a:t>
              </a:r>
            </a:p>
            <a:p>
              <a:r>
                <a:rPr lang="en-US" altLang="ko-KR" sz="2000" dirty="0">
                  <a:solidFill>
                    <a:schemeClr val="bg1"/>
                  </a:solidFill>
                  <a:cs typeface="Arial" pitchFamily="34" charset="0"/>
                </a:rPr>
                <a:t>Ntando Mniki</a:t>
              </a:r>
              <a:endParaRPr lang="ko-KR" altLang="en-US" sz="2000" dirty="0">
                <a:solidFill>
                  <a:schemeClr val="bg1"/>
                </a:solidFill>
                <a:cs typeface="Arial" pitchFamily="34" charset="0"/>
              </a:endParaRPr>
            </a:p>
          </p:txBody>
        </p:sp>
      </p:grpSp>
      <p:grpSp>
        <p:nvGrpSpPr>
          <p:cNvPr id="164" name="Group 163">
            <a:extLst>
              <a:ext uri="{FF2B5EF4-FFF2-40B4-BE49-F238E27FC236}">
                <a16:creationId xmlns:a16="http://schemas.microsoft.com/office/drawing/2014/main" id="{7EC183A6-5C98-4A4B-AC6B-01B3FAA09969}"/>
              </a:ext>
            </a:extLst>
          </p:cNvPr>
          <p:cNvGrpSpPr/>
          <p:nvPr/>
        </p:nvGrpSpPr>
        <p:grpSpPr>
          <a:xfrm>
            <a:off x="328193" y="741854"/>
            <a:ext cx="1170511" cy="1294662"/>
            <a:chOff x="2744572" y="1831800"/>
            <a:chExt cx="2888072" cy="3194399"/>
          </a:xfrm>
          <a:solidFill>
            <a:schemeClr val="bg1"/>
          </a:solidFill>
        </p:grpSpPr>
        <p:sp>
          <p:nvSpPr>
            <p:cNvPr id="165" name="Block Arc 14">
              <a:extLst>
                <a:ext uri="{FF2B5EF4-FFF2-40B4-BE49-F238E27FC236}">
                  <a16:creationId xmlns:a16="http://schemas.microsoft.com/office/drawing/2014/main" id="{FF3D9A65-46DC-48E8-8254-2633566202D2}"/>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66" name="Freeform: Shape 165">
              <a:extLst>
                <a:ext uri="{FF2B5EF4-FFF2-40B4-BE49-F238E27FC236}">
                  <a16:creationId xmlns:a16="http://schemas.microsoft.com/office/drawing/2014/main" id="{B939D6CC-DBAD-4AE0-9D84-35EA1D8FD2FF}"/>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a:extLst>
                <a:ext uri="{FF2B5EF4-FFF2-40B4-BE49-F238E27FC236}">
                  <a16:creationId xmlns:a16="http://schemas.microsoft.com/office/drawing/2014/main" id="{3749EB51-EA5D-4816-ACE5-E49AAF29A924}"/>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a:extLst>
                <a:ext uri="{FF2B5EF4-FFF2-40B4-BE49-F238E27FC236}">
                  <a16:creationId xmlns:a16="http://schemas.microsoft.com/office/drawing/2014/main" id="{2B8EAF5A-4105-4B35-AF6C-849684AFD8C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a:extLst>
                <a:ext uri="{FF2B5EF4-FFF2-40B4-BE49-F238E27FC236}">
                  <a16:creationId xmlns:a16="http://schemas.microsoft.com/office/drawing/2014/main" id="{755DE1E2-F67A-4322-9398-B4E3C7A2325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a:extLst>
                <a:ext uri="{FF2B5EF4-FFF2-40B4-BE49-F238E27FC236}">
                  <a16:creationId xmlns:a16="http://schemas.microsoft.com/office/drawing/2014/main" id="{6E8435E9-8865-427C-9243-DCB18D85FB1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a:extLst>
                <a:ext uri="{FF2B5EF4-FFF2-40B4-BE49-F238E27FC236}">
                  <a16:creationId xmlns:a16="http://schemas.microsoft.com/office/drawing/2014/main" id="{4D6979E0-27C0-437B-9759-01AC7D15442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a:extLst>
                <a:ext uri="{FF2B5EF4-FFF2-40B4-BE49-F238E27FC236}">
                  <a16:creationId xmlns:a16="http://schemas.microsoft.com/office/drawing/2014/main" id="{D7F076C1-9F7F-470C-9C7E-A8703B195537}"/>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a:extLst>
                <a:ext uri="{FF2B5EF4-FFF2-40B4-BE49-F238E27FC236}">
                  <a16:creationId xmlns:a16="http://schemas.microsoft.com/office/drawing/2014/main" id="{21929B37-BA0F-47B4-91D6-4746F9F13E1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a:extLst>
                <a:ext uri="{FF2B5EF4-FFF2-40B4-BE49-F238E27FC236}">
                  <a16:creationId xmlns:a16="http://schemas.microsoft.com/office/drawing/2014/main" id="{DEDA0F58-78ED-4BB5-ADAD-3EC16E33B9BA}"/>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a:extLst>
                <a:ext uri="{FF2B5EF4-FFF2-40B4-BE49-F238E27FC236}">
                  <a16:creationId xmlns:a16="http://schemas.microsoft.com/office/drawing/2014/main" id="{9B443810-7A3E-4106-BC3E-B759867F11A4}"/>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a:extLst>
                <a:ext uri="{FF2B5EF4-FFF2-40B4-BE49-F238E27FC236}">
                  <a16:creationId xmlns:a16="http://schemas.microsoft.com/office/drawing/2014/main" id="{3CA9C882-E7FF-4F7C-A2BE-BA9064F9F9CE}"/>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Tree>
    <p:extLst>
      <p:ext uri="{BB962C8B-B14F-4D97-AF65-F5344CB8AC3E}">
        <p14:creationId xmlns:p14="http://schemas.microsoft.com/office/powerpoint/2010/main" val="97645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 Placeholder 10">
            <a:extLst>
              <a:ext uri="{FF2B5EF4-FFF2-40B4-BE49-F238E27FC236}">
                <a16:creationId xmlns:a16="http://schemas.microsoft.com/office/drawing/2014/main" id="{8AB1DFCD-725F-45A0-8E03-3540B62AC6C0}"/>
              </a:ext>
            </a:extLst>
          </p:cNvPr>
          <p:cNvSpPr txBox="1">
            <a:spLocks/>
          </p:cNvSpPr>
          <p:nvPr/>
        </p:nvSpPr>
        <p:spPr>
          <a:xfrm>
            <a:off x="8447985" y="2621864"/>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DEMO</a:t>
            </a:r>
          </a:p>
        </p:txBody>
      </p:sp>
      <p:sp>
        <p:nvSpPr>
          <p:cNvPr id="2" name="TextBox 1">
            <a:extLst>
              <a:ext uri="{FF2B5EF4-FFF2-40B4-BE49-F238E27FC236}">
                <a16:creationId xmlns:a16="http://schemas.microsoft.com/office/drawing/2014/main" id="{45718DEE-F26B-4EF2-A5AC-1625BE5D874A}"/>
              </a:ext>
            </a:extLst>
          </p:cNvPr>
          <p:cNvSpPr txBox="1"/>
          <p:nvPr/>
        </p:nvSpPr>
        <p:spPr>
          <a:xfrm>
            <a:off x="7061982" y="4417255"/>
            <a:ext cx="4572000" cy="369332"/>
          </a:xfrm>
          <a:prstGeom prst="rect">
            <a:avLst/>
          </a:prstGeom>
          <a:noFill/>
        </p:spPr>
        <p:txBody>
          <a:bodyPr wrap="square" rtlCol="0">
            <a:spAutoFit/>
          </a:bodyPr>
          <a:lstStyle/>
          <a:p>
            <a:r>
              <a:rPr lang="en-ZA" dirty="0">
                <a:solidFill>
                  <a:schemeClr val="bg1">
                    <a:lumMod val="95000"/>
                  </a:schemeClr>
                </a:solidFill>
              </a:rPr>
              <a:t>Link: https://youtu.be/-1ZTfKwJYts</a:t>
            </a:r>
          </a:p>
        </p:txBody>
      </p:sp>
    </p:spTree>
    <p:extLst>
      <p:ext uri="{BB962C8B-B14F-4D97-AF65-F5344CB8AC3E}">
        <p14:creationId xmlns:p14="http://schemas.microsoft.com/office/powerpoint/2010/main" val="249816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D82379A-4806-4E55-B404-F9EBA141895F}"/>
              </a:ext>
            </a:extLst>
          </p:cNvPr>
          <p:cNvGrpSpPr/>
          <p:nvPr/>
        </p:nvGrpSpPr>
        <p:grpSpPr>
          <a:xfrm>
            <a:off x="1438670" y="309306"/>
            <a:ext cx="4136716" cy="1015663"/>
            <a:chOff x="2898066" y="559041"/>
            <a:chExt cx="4136716" cy="1015663"/>
          </a:xfrm>
        </p:grpSpPr>
        <p:sp>
          <p:nvSpPr>
            <p:cNvPr id="6" name="TextBox 5">
              <a:extLst>
                <a:ext uri="{FF2B5EF4-FFF2-40B4-BE49-F238E27FC236}">
                  <a16:creationId xmlns:a16="http://schemas.microsoft.com/office/drawing/2014/main" id="{B4C43BF4-0643-4C68-A841-BECA7B930C64}"/>
                </a:ext>
              </a:extLst>
            </p:cNvPr>
            <p:cNvSpPr txBox="1"/>
            <p:nvPr/>
          </p:nvSpPr>
          <p:spPr>
            <a:xfrm>
              <a:off x="3935766" y="812956"/>
              <a:ext cx="3099016"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01</a:t>
              </a:r>
              <a:endParaRPr lang="ko-KR" altLang="en-US" sz="60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04CC4457-89DD-4352-AB51-0910BE740B17}"/>
              </a:ext>
            </a:extLst>
          </p:cNvPr>
          <p:cNvGrpSpPr/>
          <p:nvPr/>
        </p:nvGrpSpPr>
        <p:grpSpPr>
          <a:xfrm>
            <a:off x="6594613" y="309306"/>
            <a:ext cx="4158717" cy="1015663"/>
            <a:chOff x="2898066" y="559041"/>
            <a:chExt cx="4158717" cy="1015663"/>
          </a:xfrm>
        </p:grpSpPr>
        <p:sp>
          <p:nvSpPr>
            <p:cNvPr id="27" name="TextBox 26">
              <a:extLst>
                <a:ext uri="{FF2B5EF4-FFF2-40B4-BE49-F238E27FC236}">
                  <a16:creationId xmlns:a16="http://schemas.microsoft.com/office/drawing/2014/main" id="{E4514232-7223-4172-8340-C5D1ABEC2389}"/>
                </a:ext>
              </a:extLst>
            </p:cNvPr>
            <p:cNvSpPr txBox="1"/>
            <p:nvPr/>
          </p:nvSpPr>
          <p:spPr>
            <a:xfrm>
              <a:off x="3957767" y="812956"/>
              <a:ext cx="3099016"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Research</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02</a:t>
              </a:r>
              <a:endParaRPr lang="ko-KR" altLang="en-US" sz="6000" b="1" dirty="0">
                <a:solidFill>
                  <a:schemeClr val="accent1"/>
                </a:solidFill>
                <a:cs typeface="Arial" pitchFamily="34" charset="0"/>
              </a:endParaRPr>
            </a:p>
          </p:txBody>
        </p:sp>
      </p:grpSp>
      <p:grpSp>
        <p:nvGrpSpPr>
          <p:cNvPr id="28" name="Group 27">
            <a:extLst>
              <a:ext uri="{FF2B5EF4-FFF2-40B4-BE49-F238E27FC236}">
                <a16:creationId xmlns:a16="http://schemas.microsoft.com/office/drawing/2014/main" id="{13B9A7D2-3EA3-4E35-9CBC-4733271531E1}"/>
              </a:ext>
            </a:extLst>
          </p:cNvPr>
          <p:cNvGrpSpPr/>
          <p:nvPr/>
        </p:nvGrpSpPr>
        <p:grpSpPr>
          <a:xfrm>
            <a:off x="1438670" y="1715669"/>
            <a:ext cx="4158717" cy="1015663"/>
            <a:chOff x="2898066" y="559041"/>
            <a:chExt cx="4158717" cy="1015663"/>
          </a:xfrm>
        </p:grpSpPr>
        <p:sp>
          <p:nvSpPr>
            <p:cNvPr id="32" name="TextBox 31">
              <a:extLst>
                <a:ext uri="{FF2B5EF4-FFF2-40B4-BE49-F238E27FC236}">
                  <a16:creationId xmlns:a16="http://schemas.microsoft.com/office/drawing/2014/main" id="{4CA90938-346C-4188-8DD4-C58ECAFEBDF8}"/>
                </a:ext>
              </a:extLst>
            </p:cNvPr>
            <p:cNvSpPr txBox="1"/>
            <p:nvPr/>
          </p:nvSpPr>
          <p:spPr>
            <a:xfrm>
              <a:off x="3957767" y="812956"/>
              <a:ext cx="3099016"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Method</a:t>
              </a:r>
              <a:endParaRPr lang="ko-KR" altLang="en-US" sz="2700" b="1" dirty="0">
                <a:solidFill>
                  <a:schemeClr val="bg1"/>
                </a:solidFill>
                <a:cs typeface="Arial" pitchFamily="34" charset="0"/>
              </a:endParaRPr>
            </a:p>
          </p:txBody>
        </p:sp>
        <p:sp>
          <p:nvSpPr>
            <p:cNvPr id="30" name="TextBox 29">
              <a:extLst>
                <a:ext uri="{FF2B5EF4-FFF2-40B4-BE49-F238E27FC236}">
                  <a16:creationId xmlns:a16="http://schemas.microsoft.com/office/drawing/2014/main" id="{B0F28BDB-974B-465A-B46E-C9B3C11C2AE6}"/>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03</a:t>
              </a:r>
              <a:endParaRPr lang="ko-KR" altLang="en-US" sz="6000" b="1" dirty="0">
                <a:solidFill>
                  <a:schemeClr val="accent1"/>
                </a:solidFill>
                <a:cs typeface="Arial" pitchFamily="34" charset="0"/>
              </a:endParaRPr>
            </a:p>
          </p:txBody>
        </p:sp>
      </p:grpSp>
      <p:grpSp>
        <p:nvGrpSpPr>
          <p:cNvPr id="33" name="Group 32">
            <a:extLst>
              <a:ext uri="{FF2B5EF4-FFF2-40B4-BE49-F238E27FC236}">
                <a16:creationId xmlns:a16="http://schemas.microsoft.com/office/drawing/2014/main" id="{4D5CC248-FD84-48BD-8BD0-695C9D91BA8B}"/>
              </a:ext>
            </a:extLst>
          </p:cNvPr>
          <p:cNvGrpSpPr/>
          <p:nvPr/>
        </p:nvGrpSpPr>
        <p:grpSpPr>
          <a:xfrm>
            <a:off x="1438670" y="2981126"/>
            <a:ext cx="4158717" cy="1015663"/>
            <a:chOff x="2898066" y="559041"/>
            <a:chExt cx="4158717" cy="1015663"/>
          </a:xfrm>
        </p:grpSpPr>
        <p:sp>
          <p:nvSpPr>
            <p:cNvPr id="37" name="TextBox 36">
              <a:extLst>
                <a:ext uri="{FF2B5EF4-FFF2-40B4-BE49-F238E27FC236}">
                  <a16:creationId xmlns:a16="http://schemas.microsoft.com/office/drawing/2014/main" id="{A0D192CB-9424-40A2-9527-742654B8485C}"/>
                </a:ext>
              </a:extLst>
            </p:cNvPr>
            <p:cNvSpPr txBox="1"/>
            <p:nvPr/>
          </p:nvSpPr>
          <p:spPr>
            <a:xfrm>
              <a:off x="3957767" y="733151"/>
              <a:ext cx="3099016" cy="507831"/>
            </a:xfrm>
            <a:prstGeom prst="rect">
              <a:avLst/>
            </a:prstGeom>
            <a:noFill/>
          </p:spPr>
          <p:txBody>
            <a:bodyPr wrap="square" lIns="108000" rIns="108000" rtlCol="0">
              <a:spAutoFit/>
            </a:bodyPr>
            <a:lstStyle/>
            <a:p>
              <a:r>
                <a:rPr lang="en-ZA" altLang="ko-KR" sz="2700" b="1" dirty="0">
                  <a:solidFill>
                    <a:schemeClr val="bg1"/>
                  </a:solidFill>
                  <a:cs typeface="Arial" pitchFamily="34" charset="0"/>
                </a:rPr>
                <a:t>Results</a:t>
              </a:r>
              <a:endParaRPr lang="ko-KR" altLang="en-US" sz="2700" b="1" dirty="0">
                <a:solidFill>
                  <a:schemeClr val="bg1"/>
                </a:solidFill>
                <a:cs typeface="Arial" pitchFamily="34" charset="0"/>
              </a:endParaRPr>
            </a:p>
          </p:txBody>
        </p:sp>
        <p:sp>
          <p:nvSpPr>
            <p:cNvPr id="35" name="TextBox 34">
              <a:extLst>
                <a:ext uri="{FF2B5EF4-FFF2-40B4-BE49-F238E27FC236}">
                  <a16:creationId xmlns:a16="http://schemas.microsoft.com/office/drawing/2014/main" id="{8919EB3B-1F9F-4699-8BD7-9E95B9B171C9}"/>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05</a:t>
              </a:r>
              <a:endParaRPr lang="ko-KR" altLang="en-US" sz="6000" b="1" dirty="0">
                <a:solidFill>
                  <a:schemeClr val="accent1"/>
                </a:solidFill>
                <a:cs typeface="Arial" pitchFamily="34" charset="0"/>
              </a:endParaRPr>
            </a:p>
          </p:txBody>
        </p:sp>
      </p:grpSp>
      <p:grpSp>
        <p:nvGrpSpPr>
          <p:cNvPr id="38" name="Group 37">
            <a:extLst>
              <a:ext uri="{FF2B5EF4-FFF2-40B4-BE49-F238E27FC236}">
                <a16:creationId xmlns:a16="http://schemas.microsoft.com/office/drawing/2014/main" id="{313633B1-5AD8-4124-8202-99D2894E4476}"/>
              </a:ext>
            </a:extLst>
          </p:cNvPr>
          <p:cNvGrpSpPr/>
          <p:nvPr/>
        </p:nvGrpSpPr>
        <p:grpSpPr>
          <a:xfrm>
            <a:off x="6657088" y="1593651"/>
            <a:ext cx="4177189" cy="1015663"/>
            <a:chOff x="2898066" y="559041"/>
            <a:chExt cx="4177189" cy="1015663"/>
          </a:xfrm>
        </p:grpSpPr>
        <p:sp>
          <p:nvSpPr>
            <p:cNvPr id="42" name="TextBox 41">
              <a:extLst>
                <a:ext uri="{FF2B5EF4-FFF2-40B4-BE49-F238E27FC236}">
                  <a16:creationId xmlns:a16="http://schemas.microsoft.com/office/drawing/2014/main" id="{F0C3507C-F351-4B14-9548-4A405BA5569D}"/>
                </a:ext>
              </a:extLst>
            </p:cNvPr>
            <p:cNvSpPr txBox="1"/>
            <p:nvPr/>
          </p:nvSpPr>
          <p:spPr>
            <a:xfrm>
              <a:off x="3976239" y="812956"/>
              <a:ext cx="3099016" cy="507831"/>
            </a:xfrm>
            <a:prstGeom prst="rect">
              <a:avLst/>
            </a:prstGeom>
            <a:noFill/>
          </p:spPr>
          <p:txBody>
            <a:bodyPr wrap="square" lIns="108000" rIns="108000" rtlCol="0">
              <a:spAutoFit/>
            </a:bodyPr>
            <a:lstStyle/>
            <a:p>
              <a:r>
                <a:rPr lang="en-ZA" altLang="ko-KR" sz="2700" b="1" dirty="0">
                  <a:solidFill>
                    <a:schemeClr val="bg1"/>
                  </a:solidFill>
                  <a:cs typeface="Arial" pitchFamily="34" charset="0"/>
                </a:rPr>
                <a:t>Implementation</a:t>
              </a:r>
              <a:endParaRPr lang="ko-KR" altLang="en-US" sz="2700" b="1" dirty="0">
                <a:solidFill>
                  <a:schemeClr val="bg1"/>
                </a:solidFill>
                <a:cs typeface="Arial" pitchFamily="34" charset="0"/>
              </a:endParaRPr>
            </a:p>
          </p:txBody>
        </p:sp>
        <p:sp>
          <p:nvSpPr>
            <p:cNvPr id="40" name="TextBox 39">
              <a:extLst>
                <a:ext uri="{FF2B5EF4-FFF2-40B4-BE49-F238E27FC236}">
                  <a16:creationId xmlns:a16="http://schemas.microsoft.com/office/drawing/2014/main" id="{3E0E7A7B-DF90-4871-88F6-4F14056B1F6E}"/>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04</a:t>
              </a:r>
              <a:endParaRPr lang="ko-KR" altLang="en-US" sz="6000" b="1" dirty="0">
                <a:solidFill>
                  <a:schemeClr val="accent1"/>
                </a:solidFill>
                <a:cs typeface="Arial" pitchFamily="34" charset="0"/>
              </a:endParaRPr>
            </a:p>
          </p:txBody>
        </p:sp>
      </p:grpSp>
      <p:grpSp>
        <p:nvGrpSpPr>
          <p:cNvPr id="43" name="Group 42">
            <a:extLst>
              <a:ext uri="{FF2B5EF4-FFF2-40B4-BE49-F238E27FC236}">
                <a16:creationId xmlns:a16="http://schemas.microsoft.com/office/drawing/2014/main" id="{6F1C4588-C164-40AF-97FB-0CEA45220470}"/>
              </a:ext>
            </a:extLst>
          </p:cNvPr>
          <p:cNvGrpSpPr/>
          <p:nvPr/>
        </p:nvGrpSpPr>
        <p:grpSpPr>
          <a:xfrm>
            <a:off x="6594613" y="2901321"/>
            <a:ext cx="4239664" cy="1015663"/>
            <a:chOff x="2898066" y="559041"/>
            <a:chExt cx="4239664" cy="1015663"/>
          </a:xfrm>
        </p:grpSpPr>
        <p:sp>
          <p:nvSpPr>
            <p:cNvPr id="47" name="TextBox 46">
              <a:extLst>
                <a:ext uri="{FF2B5EF4-FFF2-40B4-BE49-F238E27FC236}">
                  <a16:creationId xmlns:a16="http://schemas.microsoft.com/office/drawing/2014/main" id="{8B21A5AA-8B3E-4875-8E45-C09540BB905B}"/>
                </a:ext>
              </a:extLst>
            </p:cNvPr>
            <p:cNvSpPr txBox="1"/>
            <p:nvPr/>
          </p:nvSpPr>
          <p:spPr>
            <a:xfrm>
              <a:off x="4038714" y="746690"/>
              <a:ext cx="3099016" cy="507831"/>
            </a:xfrm>
            <a:prstGeom prst="rect">
              <a:avLst/>
            </a:prstGeom>
            <a:noFill/>
          </p:spPr>
          <p:txBody>
            <a:bodyPr wrap="square" lIns="108000" rIns="108000" rtlCol="0">
              <a:spAutoFit/>
            </a:bodyPr>
            <a:lstStyle/>
            <a:p>
              <a:r>
                <a:rPr lang="en-ZA" altLang="ko-KR" sz="2700" b="1" dirty="0">
                  <a:solidFill>
                    <a:schemeClr val="bg1"/>
                  </a:solidFill>
                  <a:cs typeface="Arial" pitchFamily="34" charset="0"/>
                </a:rPr>
                <a:t>Discussion</a:t>
              </a:r>
              <a:endParaRPr lang="ko-KR" altLang="en-US" sz="2700" b="1" dirty="0">
                <a:solidFill>
                  <a:schemeClr val="bg1"/>
                </a:solidFill>
                <a:cs typeface="Arial" pitchFamily="34" charset="0"/>
              </a:endParaRPr>
            </a:p>
          </p:txBody>
        </p:sp>
        <p:sp>
          <p:nvSpPr>
            <p:cNvPr id="45" name="TextBox 44">
              <a:extLst>
                <a:ext uri="{FF2B5EF4-FFF2-40B4-BE49-F238E27FC236}">
                  <a16:creationId xmlns:a16="http://schemas.microsoft.com/office/drawing/2014/main" id="{45FB27E4-64D8-4A01-9933-B70755D823E3}"/>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06</a:t>
              </a:r>
              <a:endParaRPr lang="ko-KR" altLang="en-US" sz="6000" b="1" dirty="0">
                <a:solidFill>
                  <a:schemeClr val="accent1"/>
                </a:solidFill>
                <a:cs typeface="Arial" pitchFamily="34" charset="0"/>
              </a:endParaRPr>
            </a:p>
          </p:txBody>
        </p:sp>
      </p:grpSp>
    </p:spTree>
    <p:extLst>
      <p:ext uri="{BB962C8B-B14F-4D97-AF65-F5344CB8AC3E}">
        <p14:creationId xmlns:p14="http://schemas.microsoft.com/office/powerpoint/2010/main" val="1874815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BF9B21-74F5-445D-A261-06A89FBA5D5F}"/>
              </a:ext>
            </a:extLst>
          </p:cNvPr>
          <p:cNvSpPr>
            <a:spLocks noGrp="1"/>
          </p:cNvSpPr>
          <p:nvPr>
            <p:ph type="body" sz="quarter" idx="10"/>
          </p:nvPr>
        </p:nvSpPr>
        <p:spPr/>
        <p:txBody>
          <a:bodyPr/>
          <a:lstStyle/>
          <a:p>
            <a:r>
              <a:rPr lang="en-ZA" dirty="0"/>
              <a:t>Problem</a:t>
            </a:r>
          </a:p>
        </p:txBody>
      </p:sp>
      <p:sp>
        <p:nvSpPr>
          <p:cNvPr id="3" name="TextBox 2">
            <a:extLst>
              <a:ext uri="{FF2B5EF4-FFF2-40B4-BE49-F238E27FC236}">
                <a16:creationId xmlns:a16="http://schemas.microsoft.com/office/drawing/2014/main" id="{DA0CBB5F-0A73-47F5-9141-A5F473DB4D9F}"/>
              </a:ext>
            </a:extLst>
          </p:cNvPr>
          <p:cNvSpPr txBox="1"/>
          <p:nvPr/>
        </p:nvSpPr>
        <p:spPr>
          <a:xfrm>
            <a:off x="323529" y="1828800"/>
            <a:ext cx="11573197" cy="2031325"/>
          </a:xfrm>
          <a:prstGeom prst="rect">
            <a:avLst/>
          </a:prstGeom>
          <a:noFill/>
        </p:spPr>
        <p:txBody>
          <a:bodyPr wrap="square" rtlCol="0">
            <a:spAutoFit/>
          </a:bodyPr>
          <a:lstStyle/>
          <a:p>
            <a:r>
              <a:rPr lang="en-US" dirty="0">
                <a:latin typeface="+mj-lt"/>
                <a:ea typeface="SimSun" panose="02010600030101010101" pitchFamily="2" charset="-122"/>
              </a:rPr>
              <a:t>Crime</a:t>
            </a:r>
            <a:r>
              <a:rPr lang="en-US" sz="1800" dirty="0">
                <a:effectLst/>
                <a:latin typeface="+mj-lt"/>
                <a:ea typeface="SimSun" panose="02010600030101010101" pitchFamily="2" charset="-122"/>
              </a:rPr>
              <a:t> has proven to be a prevalent problem in South Africa, with vehicle related crimes not being any exception. According to the vehicle tracking company, Tracker, while South Africa experienced a significant drop in vehicle crime during the lockdown set in place due to the global pandemic, the criminal activity seems to have increased back to normal since restrictions have been relaxed</a:t>
            </a:r>
            <a:r>
              <a:rPr lang="en-US" sz="1800" dirty="0">
                <a:effectLst/>
                <a:latin typeface="Times New Roman" panose="02020603050405020304" pitchFamily="18" charset="0"/>
                <a:ea typeface="SimSun" panose="02010600030101010101" pitchFamily="2" charset="-122"/>
              </a:rPr>
              <a:t>. </a:t>
            </a:r>
            <a:r>
              <a:rPr lang="en-US" dirty="0">
                <a:latin typeface="Times New Roman" panose="02020603050405020304" pitchFamily="18" charset="0"/>
                <a:ea typeface="SimSun" panose="02010600030101010101" pitchFamily="2" charset="-122"/>
              </a:rPr>
              <a:t>C</a:t>
            </a:r>
            <a:r>
              <a:rPr lang="en-US" dirty="0">
                <a:ea typeface="SimSun" panose="02010600030101010101" pitchFamily="2" charset="-122"/>
              </a:rPr>
              <a:t>rimes include carjacking, muggings, shootings, and theft of vehicles and of items inside vehicles, and these crimes happen frequently in particular areas of the country.</a:t>
            </a:r>
            <a:endParaRPr lang="en-US" sz="1800" dirty="0">
              <a:effectLst/>
              <a:latin typeface="Times New Roman" panose="02020603050405020304" pitchFamily="18" charset="0"/>
              <a:ea typeface="SimSun" panose="02010600030101010101" pitchFamily="2" charset="-122"/>
            </a:endParaRPr>
          </a:p>
          <a:p>
            <a:endParaRPr lang="en-US" sz="1800" dirty="0">
              <a:effectLst/>
              <a:latin typeface="Times New Roman" panose="02020603050405020304" pitchFamily="18" charset="0"/>
              <a:ea typeface="SimSun" panose="02010600030101010101" pitchFamily="2" charset="-122"/>
            </a:endParaRPr>
          </a:p>
          <a:p>
            <a:endParaRPr lang="en-ZA" dirty="0"/>
          </a:p>
        </p:txBody>
      </p:sp>
    </p:spTree>
    <p:extLst>
      <p:ext uri="{BB962C8B-B14F-4D97-AF65-F5344CB8AC3E}">
        <p14:creationId xmlns:p14="http://schemas.microsoft.com/office/powerpoint/2010/main" val="3086319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1D8E74-2CE1-4B2C-915F-912FFF1FEB81}"/>
              </a:ext>
            </a:extLst>
          </p:cNvPr>
          <p:cNvSpPr>
            <a:spLocks noGrp="1"/>
          </p:cNvSpPr>
          <p:nvPr>
            <p:ph type="body" sz="quarter" idx="10"/>
          </p:nvPr>
        </p:nvSpPr>
        <p:spPr/>
        <p:txBody>
          <a:bodyPr/>
          <a:lstStyle/>
          <a:p>
            <a:r>
              <a:rPr lang="en-ZA" dirty="0"/>
              <a:t>Proposed Solution</a:t>
            </a:r>
          </a:p>
        </p:txBody>
      </p:sp>
      <p:sp>
        <p:nvSpPr>
          <p:cNvPr id="6" name="TextBox 5">
            <a:extLst>
              <a:ext uri="{FF2B5EF4-FFF2-40B4-BE49-F238E27FC236}">
                <a16:creationId xmlns:a16="http://schemas.microsoft.com/office/drawing/2014/main" id="{8C749103-AF4D-4E6F-B305-35995A8EB371}"/>
              </a:ext>
            </a:extLst>
          </p:cNvPr>
          <p:cNvSpPr txBox="1"/>
          <p:nvPr/>
        </p:nvSpPr>
        <p:spPr>
          <a:xfrm>
            <a:off x="1181686" y="1519311"/>
            <a:ext cx="9439422" cy="1754326"/>
          </a:xfrm>
          <a:prstGeom prst="rect">
            <a:avLst/>
          </a:prstGeom>
          <a:noFill/>
        </p:spPr>
        <p:txBody>
          <a:bodyPr wrap="square" rtlCol="0">
            <a:spAutoFit/>
          </a:bodyPr>
          <a:lstStyle/>
          <a:p>
            <a:r>
              <a:rPr lang="en-ZA" dirty="0"/>
              <a:t>We propose an application that:</a:t>
            </a:r>
          </a:p>
          <a:p>
            <a:endParaRPr lang="en-ZA" dirty="0"/>
          </a:p>
          <a:p>
            <a:pPr marL="285750" indent="-285750">
              <a:buFont typeface="Arial" panose="020B0604020202020204" pitchFamily="34" charset="0"/>
              <a:buChar char="•"/>
            </a:pPr>
            <a:r>
              <a:rPr lang="en-ZA" dirty="0"/>
              <a:t> maps out a city’s most dangerous places, and warns a commuter when they are nearing those places. </a:t>
            </a:r>
          </a:p>
          <a:p>
            <a:pPr marL="285750" indent="-285750">
              <a:buFont typeface="Arial" panose="020B0604020202020204" pitchFamily="34" charset="0"/>
              <a:buChar char="•"/>
            </a:pPr>
            <a:r>
              <a:rPr lang="en-ZA" dirty="0"/>
              <a:t>allows a user to send an alert if they run into trouble.</a:t>
            </a:r>
          </a:p>
          <a:p>
            <a:pPr marL="285750" indent="-285750">
              <a:buFont typeface="Arial" panose="020B0604020202020204" pitchFamily="34" charset="0"/>
              <a:buChar char="•"/>
            </a:pPr>
            <a:r>
              <a:rPr lang="en-ZA" dirty="0"/>
              <a:t>City of interest is Cape Town</a:t>
            </a:r>
          </a:p>
        </p:txBody>
      </p:sp>
    </p:spTree>
    <p:extLst>
      <p:ext uri="{BB962C8B-B14F-4D97-AF65-F5344CB8AC3E}">
        <p14:creationId xmlns:p14="http://schemas.microsoft.com/office/powerpoint/2010/main" val="833426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1C430F3-DBFE-4A56-98B3-667C30C0BB16}"/>
              </a:ext>
            </a:extLst>
          </p:cNvPr>
          <p:cNvSpPr/>
          <p:nvPr/>
        </p:nvSpPr>
        <p:spPr>
          <a:xfrm>
            <a:off x="0" y="0"/>
            <a:ext cx="34666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36F66F2-BC4D-4941-B44D-B95954E6879A}"/>
              </a:ext>
            </a:extLst>
          </p:cNvPr>
          <p:cNvCxnSpPr>
            <a:cxnSpLocks/>
          </p:cNvCxnSpPr>
          <p:nvPr/>
        </p:nvCxnSpPr>
        <p:spPr>
          <a:xfrm>
            <a:off x="3475606" y="0"/>
            <a:ext cx="0" cy="684947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34764CDD-F06F-4D22-91B6-DCECAF3DE0E6}"/>
              </a:ext>
            </a:extLst>
          </p:cNvPr>
          <p:cNvGrpSpPr/>
          <p:nvPr/>
        </p:nvGrpSpPr>
        <p:grpSpPr>
          <a:xfrm>
            <a:off x="3574946" y="1300988"/>
            <a:ext cx="5779742" cy="743833"/>
            <a:chOff x="-475010" y="1057558"/>
            <a:chExt cx="3859356" cy="743833"/>
          </a:xfrm>
        </p:grpSpPr>
        <p:sp>
          <p:nvSpPr>
            <p:cNvPr id="35" name="TextBox 34">
              <a:extLst>
                <a:ext uri="{FF2B5EF4-FFF2-40B4-BE49-F238E27FC236}">
                  <a16:creationId xmlns:a16="http://schemas.microsoft.com/office/drawing/2014/main" id="{5C4E8E05-3AD2-438B-8A53-9510F37BF822}"/>
                </a:ext>
              </a:extLst>
            </p:cNvPr>
            <p:cNvSpPr txBox="1"/>
            <p:nvPr/>
          </p:nvSpPr>
          <p:spPr>
            <a:xfrm>
              <a:off x="-475010" y="1057558"/>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State-Of-the-Art</a:t>
              </a:r>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4A297662-52A4-4DA7-BC65-40154A5C7DB8}"/>
                </a:ext>
              </a:extLst>
            </p:cNvPr>
            <p:cNvSpPr txBox="1"/>
            <p:nvPr/>
          </p:nvSpPr>
          <p:spPr>
            <a:xfrm>
              <a:off x="-475010" y="1339726"/>
              <a:ext cx="385935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IoT in Smart Cities, Waze App, Crime Alert, Crime Agitator App, Citizen app</a:t>
              </a:r>
            </a:p>
            <a:p>
              <a:endParaRPr lang="en-US" altLang="ko-KR" sz="1200"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72577EB8-D918-4CD7-9B7C-9EB5703900E5}"/>
              </a:ext>
            </a:extLst>
          </p:cNvPr>
          <p:cNvGrpSpPr/>
          <p:nvPr/>
        </p:nvGrpSpPr>
        <p:grpSpPr>
          <a:xfrm>
            <a:off x="3574946" y="2014777"/>
            <a:ext cx="5779742" cy="1847675"/>
            <a:chOff x="-475010" y="968697"/>
            <a:chExt cx="3859356" cy="1847675"/>
          </a:xfrm>
        </p:grpSpPr>
        <p:sp>
          <p:nvSpPr>
            <p:cNvPr id="38" name="TextBox 37">
              <a:extLst>
                <a:ext uri="{FF2B5EF4-FFF2-40B4-BE49-F238E27FC236}">
                  <a16:creationId xmlns:a16="http://schemas.microsoft.com/office/drawing/2014/main" id="{4A319E98-0C63-4A81-9244-2616DC56DA03}"/>
                </a:ext>
              </a:extLst>
            </p:cNvPr>
            <p:cNvSpPr txBox="1"/>
            <p:nvPr/>
          </p:nvSpPr>
          <p:spPr>
            <a:xfrm>
              <a:off x="-475010" y="968697"/>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Feasibility</a:t>
              </a:r>
              <a:endParaRPr lang="ko-KR" altLang="en-US" sz="12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B2B55AD2-1D5C-458F-AC44-7BCA7239EB81}"/>
                </a:ext>
              </a:extLst>
            </p:cNvPr>
            <p:cNvSpPr txBox="1"/>
            <p:nvPr/>
          </p:nvSpPr>
          <p:spPr>
            <a:xfrm>
              <a:off x="-475010" y="1246712"/>
              <a:ext cx="3859356" cy="156966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Technical:</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We would have to take into consideration whether the resources are available to build this application (at a larger scale).</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Man power- are there enough programmers, are there enough testers?</a:t>
              </a:r>
            </a:p>
            <a:p>
              <a:r>
                <a:rPr lang="en-US" altLang="ko-KR" sz="1200" dirty="0">
                  <a:solidFill>
                    <a:schemeClr val="tx1">
                      <a:lumMod val="75000"/>
                      <a:lumOff val="25000"/>
                    </a:schemeClr>
                  </a:solidFill>
                  <a:cs typeface="Arial" pitchFamily="34" charset="0"/>
                </a:rPr>
                <a:t>Economical:</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Cost of building the application would have to be taken into consideration. Most crime alert apps are free and make money off of advertising or third-party data sharing. </a:t>
              </a:r>
            </a:p>
          </p:txBody>
        </p:sp>
      </p:grpSp>
      <p:grpSp>
        <p:nvGrpSpPr>
          <p:cNvPr id="40" name="Group 39">
            <a:extLst>
              <a:ext uri="{FF2B5EF4-FFF2-40B4-BE49-F238E27FC236}">
                <a16:creationId xmlns:a16="http://schemas.microsoft.com/office/drawing/2014/main" id="{AFD591B6-DA9E-4B2B-9202-EB384936397A}"/>
              </a:ext>
            </a:extLst>
          </p:cNvPr>
          <p:cNvGrpSpPr/>
          <p:nvPr/>
        </p:nvGrpSpPr>
        <p:grpSpPr>
          <a:xfrm>
            <a:off x="3592818" y="3898954"/>
            <a:ext cx="5779742" cy="1666958"/>
            <a:chOff x="-475010" y="1128202"/>
            <a:chExt cx="3859356" cy="1666958"/>
          </a:xfrm>
        </p:grpSpPr>
        <p:sp>
          <p:nvSpPr>
            <p:cNvPr id="41" name="TextBox 40">
              <a:extLst>
                <a:ext uri="{FF2B5EF4-FFF2-40B4-BE49-F238E27FC236}">
                  <a16:creationId xmlns:a16="http://schemas.microsoft.com/office/drawing/2014/main" id="{BCCA9D86-98C5-4264-AF46-45A526FB4D96}"/>
                </a:ext>
              </a:extLst>
            </p:cNvPr>
            <p:cNvSpPr txBox="1"/>
            <p:nvPr/>
          </p:nvSpPr>
          <p:spPr>
            <a:xfrm>
              <a:off x="-475010" y="1128202"/>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Machine Learning in similar applications</a:t>
              </a:r>
              <a:endParaRPr lang="ko-KR" altLang="en-US" sz="1200" b="1"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F3F0DFE2-68A9-43B6-A223-AEA045A57592}"/>
                </a:ext>
              </a:extLst>
            </p:cNvPr>
            <p:cNvSpPr txBox="1"/>
            <p:nvPr/>
          </p:nvSpPr>
          <p:spPr>
            <a:xfrm>
              <a:off x="-475010" y="1410165"/>
              <a:ext cx="3859356"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Machine learning has been used in similar projects to classify the severity of accidents at particular places (Prakash et.al. 2019) </a:t>
              </a:r>
            </a:p>
            <a:p>
              <a:r>
                <a:rPr lang="en-US" altLang="ko-KR" sz="1200" dirty="0">
                  <a:solidFill>
                    <a:schemeClr val="tx1">
                      <a:lumMod val="75000"/>
                      <a:lumOff val="25000"/>
                    </a:schemeClr>
                  </a:solidFill>
                  <a:cs typeface="Arial" pitchFamily="34" charset="0"/>
                </a:rPr>
                <a:t>It has also been used to predict the likelihood of a crime to occur at a particular place, and the time it is likely to occur.</a:t>
              </a: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p:txBody>
        </p:sp>
      </p:grpSp>
      <p:grpSp>
        <p:nvGrpSpPr>
          <p:cNvPr id="46" name="Group 45">
            <a:extLst>
              <a:ext uri="{FF2B5EF4-FFF2-40B4-BE49-F238E27FC236}">
                <a16:creationId xmlns:a16="http://schemas.microsoft.com/office/drawing/2014/main" id="{B871BA36-8A2B-437A-8D0D-FAFCEC16C89E}"/>
              </a:ext>
            </a:extLst>
          </p:cNvPr>
          <p:cNvGrpSpPr/>
          <p:nvPr/>
        </p:nvGrpSpPr>
        <p:grpSpPr>
          <a:xfrm>
            <a:off x="3583882" y="5101663"/>
            <a:ext cx="5779742" cy="1667163"/>
            <a:chOff x="-475010" y="1057558"/>
            <a:chExt cx="3859356" cy="1667163"/>
          </a:xfrm>
        </p:grpSpPr>
        <p:sp>
          <p:nvSpPr>
            <p:cNvPr id="47" name="TextBox 46">
              <a:extLst>
                <a:ext uri="{FF2B5EF4-FFF2-40B4-BE49-F238E27FC236}">
                  <a16:creationId xmlns:a16="http://schemas.microsoft.com/office/drawing/2014/main" id="{7DA702EA-61BF-4C16-9B7A-00E5DF025759}"/>
                </a:ext>
              </a:extLst>
            </p:cNvPr>
            <p:cNvSpPr txBox="1"/>
            <p:nvPr/>
          </p:nvSpPr>
          <p:spPr>
            <a:xfrm>
              <a:off x="-475010" y="1057558"/>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Security and Ethics</a:t>
              </a:r>
              <a:endParaRPr lang="ko-KR" altLang="en-US" sz="1200" b="1"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791E7B5F-7680-41B6-9286-7C260E10CA2C}"/>
                </a:ext>
              </a:extLst>
            </p:cNvPr>
            <p:cNvSpPr txBox="1"/>
            <p:nvPr/>
          </p:nvSpPr>
          <p:spPr>
            <a:xfrm>
              <a:off x="-475010" y="1339726"/>
              <a:ext cx="3859356" cy="1384995"/>
            </a:xfrm>
            <a:prstGeom prst="rect">
              <a:avLst/>
            </a:prstGeom>
            <a:noFill/>
          </p:spPr>
          <p:txBody>
            <a:bodyPr wrap="square" rtlCol="0">
              <a:spAutoFit/>
            </a:bodyPr>
            <a:lstStyle/>
            <a:p>
              <a:r>
                <a:rPr lang="en-US" sz="1200" dirty="0">
                  <a:solidFill>
                    <a:schemeClr val="tx1">
                      <a:lumMod val="75000"/>
                      <a:lumOff val="25000"/>
                    </a:schemeClr>
                  </a:solidFill>
                  <a:effectLst/>
                  <a:ea typeface="SimSun" panose="02010600030101010101" pitchFamily="2" charset="-122"/>
                </a:rPr>
                <a:t>Every project presents ethical concerns, and in the case of IoT applications, it would be the issue of whether or not people’s data is safe when they use the application. </a:t>
              </a:r>
            </a:p>
            <a:p>
              <a:r>
                <a:rPr lang="en-US" altLang="ko-KR" sz="1200" dirty="0">
                  <a:solidFill>
                    <a:schemeClr val="tx1">
                      <a:lumMod val="75000"/>
                      <a:lumOff val="25000"/>
                    </a:schemeClr>
                  </a:solidFill>
                  <a:ea typeface="SimSun" panose="02010600030101010101" pitchFamily="2" charset="-122"/>
                  <a:cs typeface="Arial" pitchFamily="34" charset="0"/>
                </a:rPr>
                <a:t>For our application, the intention is to give users some control over the data they share, for example, when not in use – you can opt not to share your location. </a:t>
              </a:r>
            </a:p>
            <a:p>
              <a:r>
                <a:rPr lang="en-US" altLang="ko-KR" sz="1200" dirty="0">
                  <a:solidFill>
                    <a:schemeClr val="tx1">
                      <a:lumMod val="75000"/>
                      <a:lumOff val="25000"/>
                    </a:schemeClr>
                  </a:solidFill>
                  <a:ea typeface="SimSun" panose="02010600030101010101" pitchFamily="2" charset="-122"/>
                  <a:cs typeface="Arial" pitchFamily="34" charset="0"/>
                </a:rPr>
                <a:t>Data will not be shared without permission.</a:t>
              </a:r>
            </a:p>
            <a:p>
              <a:r>
                <a:rPr lang="en-US" altLang="ko-KR" sz="1200" dirty="0">
                  <a:solidFill>
                    <a:schemeClr val="tx1">
                      <a:lumMod val="75000"/>
                      <a:lumOff val="25000"/>
                    </a:schemeClr>
                  </a:solidFill>
                  <a:ea typeface="SimSun" panose="02010600030101010101" pitchFamily="2" charset="-122"/>
                  <a:cs typeface="Arial" pitchFamily="34" charset="0"/>
                </a:rPr>
                <a:t>Application asks for permissions to send notifications</a:t>
              </a:r>
              <a:endParaRPr lang="en-US" altLang="ko-KR" sz="1200" dirty="0">
                <a:solidFill>
                  <a:schemeClr val="tx1">
                    <a:lumMod val="75000"/>
                    <a:lumOff val="25000"/>
                  </a:schemeClr>
                </a:solidFill>
                <a:cs typeface="Arial" pitchFamily="34" charset="0"/>
              </a:endParaRPr>
            </a:p>
          </p:txBody>
        </p:sp>
      </p:grpSp>
      <p:sp>
        <p:nvSpPr>
          <p:cNvPr id="49" name="Title 3">
            <a:extLst>
              <a:ext uri="{FF2B5EF4-FFF2-40B4-BE49-F238E27FC236}">
                <a16:creationId xmlns:a16="http://schemas.microsoft.com/office/drawing/2014/main" id="{D99876DD-A312-4C15-992F-217B3CD465DC}"/>
              </a:ext>
            </a:extLst>
          </p:cNvPr>
          <p:cNvSpPr txBox="1">
            <a:spLocks/>
          </p:cNvSpPr>
          <p:nvPr/>
        </p:nvSpPr>
        <p:spPr>
          <a:xfrm>
            <a:off x="515833" y="4559368"/>
            <a:ext cx="3059113" cy="179070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800" dirty="0">
                <a:solidFill>
                  <a:schemeClr val="bg1"/>
                </a:solidFill>
              </a:rPr>
              <a:t>Research</a:t>
            </a:r>
            <a:endParaRPr lang="ko-KR" altLang="en-US" dirty="0">
              <a:solidFill>
                <a:schemeClr val="bg1"/>
              </a:solidFill>
            </a:endParaRPr>
          </a:p>
        </p:txBody>
      </p:sp>
      <p:grpSp>
        <p:nvGrpSpPr>
          <p:cNvPr id="53" name="Group 19">
            <a:extLst>
              <a:ext uri="{FF2B5EF4-FFF2-40B4-BE49-F238E27FC236}">
                <a16:creationId xmlns:a16="http://schemas.microsoft.com/office/drawing/2014/main" id="{2F7F96C3-7AEE-4BC0-B07F-D795709C0D99}"/>
              </a:ext>
            </a:extLst>
          </p:cNvPr>
          <p:cNvGrpSpPr/>
          <p:nvPr/>
        </p:nvGrpSpPr>
        <p:grpSpPr>
          <a:xfrm>
            <a:off x="3574946" y="579117"/>
            <a:ext cx="5779742" cy="559167"/>
            <a:chOff x="-475010" y="1057558"/>
            <a:chExt cx="3859356" cy="559167"/>
          </a:xfrm>
        </p:grpSpPr>
        <p:sp>
          <p:nvSpPr>
            <p:cNvPr id="54" name="TextBox 53">
              <a:extLst>
                <a:ext uri="{FF2B5EF4-FFF2-40B4-BE49-F238E27FC236}">
                  <a16:creationId xmlns:a16="http://schemas.microsoft.com/office/drawing/2014/main" id="{CE352248-E3F2-482C-919F-CDF9ACA91BA3}"/>
                </a:ext>
              </a:extLst>
            </p:cNvPr>
            <p:cNvSpPr txBox="1"/>
            <p:nvPr/>
          </p:nvSpPr>
          <p:spPr>
            <a:xfrm>
              <a:off x="-475010" y="1057558"/>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Related Projects</a:t>
              </a:r>
              <a:endParaRPr lang="ko-KR" altLang="en-US" sz="1200" b="1"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1FB35455-A76A-4E20-B268-44FED123AEBB}"/>
                </a:ext>
              </a:extLst>
            </p:cNvPr>
            <p:cNvSpPr txBox="1"/>
            <p:nvPr/>
          </p:nvSpPr>
          <p:spPr>
            <a:xfrm>
              <a:off x="-475010" y="1339726"/>
              <a:ext cx="3859356"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979649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Design &amp; Methodology</a:t>
            </a:r>
          </a:p>
        </p:txBody>
      </p:sp>
      <p:sp>
        <p:nvSpPr>
          <p:cNvPr id="36" name="TextBox 35">
            <a:extLst>
              <a:ext uri="{FF2B5EF4-FFF2-40B4-BE49-F238E27FC236}">
                <a16:creationId xmlns:a16="http://schemas.microsoft.com/office/drawing/2014/main" id="{666E69A2-BA51-4BA5-9E48-3BA2E3DC8BF5}"/>
              </a:ext>
            </a:extLst>
          </p:cNvPr>
          <p:cNvSpPr txBox="1"/>
          <p:nvPr/>
        </p:nvSpPr>
        <p:spPr>
          <a:xfrm>
            <a:off x="1252025" y="1645920"/>
            <a:ext cx="10002129" cy="2308324"/>
          </a:xfrm>
          <a:prstGeom prst="rect">
            <a:avLst/>
          </a:prstGeom>
          <a:noFill/>
        </p:spPr>
        <p:txBody>
          <a:bodyPr wrap="square" rtlCol="0">
            <a:spAutoFit/>
          </a:bodyPr>
          <a:lstStyle/>
          <a:p>
            <a:r>
              <a:rPr lang="en-ZA" dirty="0"/>
              <a:t>Project Approach:</a:t>
            </a:r>
          </a:p>
          <a:p>
            <a:pPr marL="285750" indent="-285750">
              <a:buFont typeface="Arial" panose="020B0604020202020204" pitchFamily="34" charset="0"/>
              <a:buChar char="•"/>
            </a:pPr>
            <a:r>
              <a:rPr lang="en-ZA" dirty="0"/>
              <a:t>Focus on one city(for now) – Cape Town</a:t>
            </a:r>
          </a:p>
          <a:p>
            <a:pPr marL="285750" indent="-285750">
              <a:buFont typeface="Arial" panose="020B0604020202020204" pitchFamily="34" charset="0"/>
              <a:buChar char="•"/>
            </a:pPr>
            <a:r>
              <a:rPr lang="en-ZA" dirty="0"/>
              <a:t>Gather data about high crime locations</a:t>
            </a:r>
          </a:p>
          <a:p>
            <a:pPr marL="285750" indent="-285750">
              <a:buFont typeface="Arial" panose="020B0604020202020204" pitchFamily="34" charset="0"/>
              <a:buChar char="•"/>
            </a:pPr>
            <a:r>
              <a:rPr lang="en-ZA" dirty="0"/>
              <a:t>Design application that works with the Google Maps API to be able to pinpoint those dangerous areas, as well as a user’s location.</a:t>
            </a:r>
          </a:p>
          <a:p>
            <a:pPr marL="285750" indent="-285750">
              <a:buFont typeface="Arial" panose="020B0604020202020204" pitchFamily="34" charset="0"/>
              <a:buChar char="•"/>
            </a:pPr>
            <a:r>
              <a:rPr lang="en-ZA" dirty="0"/>
              <a:t>Allow for the sending of alert notifications from user (if in trouble) to other devices connected to the application, using Firebase Cloud Messages.</a:t>
            </a:r>
          </a:p>
          <a:p>
            <a:pPr marL="285750" indent="-285750">
              <a:buFont typeface="Arial" panose="020B0604020202020204" pitchFamily="34" charset="0"/>
              <a:buChar char="•"/>
            </a:pPr>
            <a:endParaRPr lang="en-ZA" dirty="0"/>
          </a:p>
        </p:txBody>
      </p:sp>
    </p:spTree>
    <p:extLst>
      <p:ext uri="{BB962C8B-B14F-4D97-AF65-F5344CB8AC3E}">
        <p14:creationId xmlns:p14="http://schemas.microsoft.com/office/powerpoint/2010/main" val="342313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62E0E4-6BDE-4E66-85B2-59DEEB3A8CD6}"/>
              </a:ext>
            </a:extLst>
          </p:cNvPr>
          <p:cNvSpPr>
            <a:spLocks noGrp="1"/>
          </p:cNvSpPr>
          <p:nvPr>
            <p:ph type="body" sz="quarter" idx="10"/>
          </p:nvPr>
        </p:nvSpPr>
        <p:spPr/>
        <p:txBody>
          <a:bodyPr/>
          <a:lstStyle/>
          <a:p>
            <a:r>
              <a:rPr lang="en-ZA" sz="1800" dirty="0"/>
              <a:t>Use Case</a:t>
            </a:r>
          </a:p>
        </p:txBody>
      </p:sp>
      <p:pic>
        <p:nvPicPr>
          <p:cNvPr id="4" name="Picture 3">
            <a:extLst>
              <a:ext uri="{FF2B5EF4-FFF2-40B4-BE49-F238E27FC236}">
                <a16:creationId xmlns:a16="http://schemas.microsoft.com/office/drawing/2014/main" id="{A8B08946-0C04-4542-92CB-9AFF114E3E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99972" y="962434"/>
            <a:ext cx="7533223" cy="5895566"/>
          </a:xfrm>
          <a:prstGeom prst="rect">
            <a:avLst/>
          </a:prstGeom>
        </p:spPr>
      </p:pic>
    </p:spTree>
    <p:extLst>
      <p:ext uri="{BB962C8B-B14F-4D97-AF65-F5344CB8AC3E}">
        <p14:creationId xmlns:p14="http://schemas.microsoft.com/office/powerpoint/2010/main" val="212816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Business Value and Process</a:t>
            </a:r>
          </a:p>
        </p:txBody>
      </p:sp>
      <p:grpSp>
        <p:nvGrpSpPr>
          <p:cNvPr id="13" name="Graphic 1">
            <a:extLst>
              <a:ext uri="{FF2B5EF4-FFF2-40B4-BE49-F238E27FC236}">
                <a16:creationId xmlns:a16="http://schemas.microsoft.com/office/drawing/2014/main" id="{B9C5B864-E3E7-4793-8C2A-BBF75AAE80B1}"/>
              </a:ext>
            </a:extLst>
          </p:cNvPr>
          <p:cNvGrpSpPr/>
          <p:nvPr/>
        </p:nvGrpSpPr>
        <p:grpSpPr>
          <a:xfrm>
            <a:off x="174144" y="1376624"/>
            <a:ext cx="4631549" cy="5481376"/>
            <a:chOff x="3889868" y="2615973"/>
            <a:chExt cx="3503018" cy="4145774"/>
          </a:xfrm>
        </p:grpSpPr>
        <p:sp>
          <p:nvSpPr>
            <p:cNvPr id="14" name="Freeform: Shape 13">
              <a:extLst>
                <a:ext uri="{FF2B5EF4-FFF2-40B4-BE49-F238E27FC236}">
                  <a16:creationId xmlns:a16="http://schemas.microsoft.com/office/drawing/2014/main" id="{B3624AD5-694C-4081-A171-C57B928B5ECF}"/>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tx1"/>
            </a:solidFill>
            <a:ln w="534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72F0C21-57E9-45E0-8F6F-227C9307F02F}"/>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accent6"/>
            </a:solidFill>
            <a:ln w="534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BCEB64B-1873-4961-BD3E-F5D7DA830442}"/>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0D5E1E-7B59-4F98-A106-44AEB9AFB392}"/>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584A934-E47D-405D-ADF1-24EA80E9F188}"/>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0F532B4-E8A1-4AA4-B2D0-40A325FAD4E0}"/>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BE4A52E-C235-4A76-A445-DB4C38C88E5A}"/>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3E2336D-3FDF-4192-96A3-F5E47EE0CC57}"/>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952BCE3-F3F7-4243-A710-305D2EDD75D9}"/>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EF3D505-FB64-4970-835B-89B6301BCB8B}"/>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BD564FBE-E6FC-45BC-A379-CA12E31F7507}"/>
              </a:ext>
            </a:extLst>
          </p:cNvPr>
          <p:cNvSpPr txBox="1"/>
          <p:nvPr/>
        </p:nvSpPr>
        <p:spPr>
          <a:xfrm>
            <a:off x="5176911" y="1997612"/>
            <a:ext cx="5530502" cy="369332"/>
          </a:xfrm>
          <a:prstGeom prst="rect">
            <a:avLst/>
          </a:prstGeom>
          <a:noFill/>
        </p:spPr>
        <p:txBody>
          <a:bodyPr wrap="square" rtlCol="0">
            <a:spAutoFit/>
          </a:bodyPr>
          <a:lstStyle/>
          <a:p>
            <a:pPr marL="285750" indent="-285750">
              <a:buFont typeface="Arial" panose="020B0604020202020204" pitchFamily="34" charset="0"/>
              <a:buChar char="•"/>
            </a:pPr>
            <a:endParaRPr lang="en-ZA" dirty="0"/>
          </a:p>
        </p:txBody>
      </p:sp>
      <p:sp>
        <p:nvSpPr>
          <p:cNvPr id="26" name="TextBox 25">
            <a:extLst>
              <a:ext uri="{FF2B5EF4-FFF2-40B4-BE49-F238E27FC236}">
                <a16:creationId xmlns:a16="http://schemas.microsoft.com/office/drawing/2014/main" id="{814E0AE1-E74E-464A-99C7-EEEBF3E2A6FC}"/>
              </a:ext>
            </a:extLst>
          </p:cNvPr>
          <p:cNvSpPr txBox="1"/>
          <p:nvPr/>
        </p:nvSpPr>
        <p:spPr>
          <a:xfrm>
            <a:off x="5176911" y="1856935"/>
            <a:ext cx="6077243" cy="4247317"/>
          </a:xfrm>
          <a:prstGeom prst="rect">
            <a:avLst/>
          </a:prstGeom>
          <a:noFill/>
        </p:spPr>
        <p:txBody>
          <a:bodyPr wrap="square" rtlCol="0">
            <a:spAutoFit/>
          </a:bodyPr>
          <a:lstStyle/>
          <a:p>
            <a:r>
              <a:rPr lang="en-ZA" dirty="0"/>
              <a:t>Like most crime alert applications, an application of this kind would be free and so money would be made by the developers through advertising on the app.</a:t>
            </a:r>
          </a:p>
          <a:p>
            <a:endParaRPr lang="en-ZA" dirty="0"/>
          </a:p>
          <a:p>
            <a:r>
              <a:rPr lang="en-ZA" dirty="0"/>
              <a:t>However, in that case, we would have to take into account the ethics involved in that – and avoid selling user data to third party applications. </a:t>
            </a:r>
          </a:p>
          <a:p>
            <a:endParaRPr lang="en-ZA" dirty="0"/>
          </a:p>
          <a:p>
            <a:r>
              <a:rPr lang="en-ZA" dirty="0"/>
              <a:t>The application presents the possibility of decreasing fatalities as a result of crime, because if a notification is received as soon as the crime happens – help will be there quicker. Because the application warns a user of a danger zone, they can completely avoid that place altogether. </a:t>
            </a:r>
          </a:p>
          <a:p>
            <a:endParaRPr lang="en-ZA" dirty="0"/>
          </a:p>
        </p:txBody>
      </p:sp>
    </p:spTree>
    <p:extLst>
      <p:ext uri="{BB962C8B-B14F-4D97-AF65-F5344CB8AC3E}">
        <p14:creationId xmlns:p14="http://schemas.microsoft.com/office/powerpoint/2010/main" val="184736873"/>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5381</TotalTime>
  <Words>1174</Words>
  <Application>Microsoft Office PowerPoint</Application>
  <PresentationFormat>Widescreen</PresentationFormat>
  <Paragraphs>95</Paragraphs>
  <Slides>20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20</vt:i4>
      </vt:variant>
    </vt:vector>
  </HeadingPairs>
  <TitlesOfParts>
    <vt:vector size="27" baseType="lpstr">
      <vt:lpstr>Arial</vt:lpstr>
      <vt:lpstr>Calibri</vt:lpstr>
      <vt:lpstr>Calibri Light</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Ntando Mniki</cp:lastModifiedBy>
  <cp:revision>106</cp:revision>
  <dcterms:created xsi:type="dcterms:W3CDTF">2020-01-20T05:08:25Z</dcterms:created>
  <dcterms:modified xsi:type="dcterms:W3CDTF">2020-09-06T17:49:58Z</dcterms:modified>
</cp:coreProperties>
</file>